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
  </p:handoutMasterIdLst>
  <p:sldIdLst>
    <p:sldId id="256" r:id="rId2"/>
  </p:sldIdLst>
  <p:sldSz cx="41148000" cy="31546800"/>
  <p:notesSz cx="9117013" cy="6858000"/>
  <p:custDataLst>
    <p:tags r:id="rId4"/>
  </p:custData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EEF"/>
    <a:srgbClr val="D5DEF0"/>
    <a:srgbClr val="E3E3E3"/>
    <a:srgbClr val="E1E1E1"/>
    <a:srgbClr val="6490AE"/>
    <a:srgbClr val="486F8A"/>
    <a:srgbClr val="5A6978"/>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25" d="100"/>
          <a:sy n="25" d="100"/>
        </p:scale>
        <p:origin x="-354" y="84"/>
      </p:cViewPr>
      <p:guideLst>
        <p:guide orient="horz" pos="3270"/>
        <p:guide orient="horz" pos="19481"/>
        <p:guide orient="horz" pos="3600"/>
        <p:guide orient="horz" pos="2915"/>
        <p:guide orient="horz" pos="2645"/>
        <p:guide pos="444"/>
        <p:guide pos="10123"/>
        <p:guide pos="15243"/>
        <p:guide pos="5517"/>
        <p:guide pos="10625"/>
        <p:guide pos="20335"/>
        <p:guide pos="15730"/>
        <p:guide pos="254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314" y="-96"/>
      </p:cViewPr>
      <p:guideLst>
        <p:guide orient="horz" pos="2160"/>
        <p:guide pos="287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971925" cy="338138"/>
          </a:xfrm>
          <a:prstGeom prst="rect">
            <a:avLst/>
          </a:prstGeom>
          <a:noFill/>
          <a:ln w="9525">
            <a:noFill/>
            <a:miter lim="800000"/>
            <a:headEnd/>
            <a:tailEnd/>
          </a:ln>
          <a:effectLst/>
        </p:spPr>
        <p:txBody>
          <a:bodyPr vert="horz" wrap="square" lIns="89684" tIns="44842" rIns="89684" bIns="44842" numCol="1" anchor="t" anchorCtr="0" compatLnSpc="1">
            <a:prstTxWarp prst="textNoShape">
              <a:avLst/>
            </a:prstTxWarp>
          </a:bodyPr>
          <a:lstStyle>
            <a:lvl1pPr defTabSz="896938" eaLnBrk="0" hangingPunct="0">
              <a:defRPr sz="1200"/>
            </a:lvl1pPr>
          </a:lstStyle>
          <a:p>
            <a:pPr>
              <a:defRPr/>
            </a:pPr>
            <a:endParaRPr lang="en-US"/>
          </a:p>
        </p:txBody>
      </p:sp>
      <p:sp>
        <p:nvSpPr>
          <p:cNvPr id="4099" name="Rectangle 1027"/>
          <p:cNvSpPr>
            <a:spLocks noGrp="1" noChangeArrowheads="1"/>
          </p:cNvSpPr>
          <p:nvPr>
            <p:ph type="dt" sz="quarter" idx="1"/>
          </p:nvPr>
        </p:nvSpPr>
        <p:spPr bwMode="auto">
          <a:xfrm>
            <a:off x="5162550" y="0"/>
            <a:ext cx="3971925" cy="338138"/>
          </a:xfrm>
          <a:prstGeom prst="rect">
            <a:avLst/>
          </a:prstGeom>
          <a:noFill/>
          <a:ln w="9525">
            <a:noFill/>
            <a:miter lim="800000"/>
            <a:headEnd/>
            <a:tailEnd/>
          </a:ln>
          <a:effectLst/>
        </p:spPr>
        <p:txBody>
          <a:bodyPr vert="horz" wrap="square" lIns="89684" tIns="44842" rIns="89684" bIns="44842" numCol="1" anchor="t" anchorCtr="0" compatLnSpc="1">
            <a:prstTxWarp prst="textNoShape">
              <a:avLst/>
            </a:prstTxWarp>
          </a:bodyPr>
          <a:lstStyle>
            <a:lvl1pPr algn="r" defTabSz="896938" eaLnBrk="0" hangingPunct="0">
              <a:defRPr sz="1200"/>
            </a:lvl1pPr>
          </a:lstStyle>
          <a:p>
            <a:pPr>
              <a:defRPr/>
            </a:pPr>
            <a:endParaRPr lang="en-US"/>
          </a:p>
        </p:txBody>
      </p:sp>
      <p:sp>
        <p:nvSpPr>
          <p:cNvPr id="4100" name="Rectangle 1028"/>
          <p:cNvSpPr>
            <a:spLocks noGrp="1" noChangeArrowheads="1"/>
          </p:cNvSpPr>
          <p:nvPr>
            <p:ph type="ftr" sz="quarter" idx="2"/>
          </p:nvPr>
        </p:nvSpPr>
        <p:spPr bwMode="auto">
          <a:xfrm>
            <a:off x="0" y="6529388"/>
            <a:ext cx="3971925" cy="338137"/>
          </a:xfrm>
          <a:prstGeom prst="rect">
            <a:avLst/>
          </a:prstGeom>
          <a:noFill/>
          <a:ln w="9525">
            <a:noFill/>
            <a:miter lim="800000"/>
            <a:headEnd/>
            <a:tailEnd/>
          </a:ln>
          <a:effectLst/>
        </p:spPr>
        <p:txBody>
          <a:bodyPr vert="horz" wrap="square" lIns="89684" tIns="44842" rIns="89684" bIns="44842" numCol="1" anchor="b" anchorCtr="0" compatLnSpc="1">
            <a:prstTxWarp prst="textNoShape">
              <a:avLst/>
            </a:prstTxWarp>
          </a:bodyPr>
          <a:lstStyle>
            <a:lvl1pPr defTabSz="896938" eaLnBrk="0" hangingPunct="0">
              <a:defRPr sz="1200"/>
            </a:lvl1pPr>
          </a:lstStyle>
          <a:p>
            <a:pPr>
              <a:defRPr/>
            </a:pPr>
            <a:endParaRPr lang="en-US"/>
          </a:p>
        </p:txBody>
      </p:sp>
      <p:sp>
        <p:nvSpPr>
          <p:cNvPr id="4101" name="Rectangle 1029"/>
          <p:cNvSpPr>
            <a:spLocks noGrp="1" noChangeArrowheads="1"/>
          </p:cNvSpPr>
          <p:nvPr>
            <p:ph type="sldNum" sz="quarter" idx="3"/>
          </p:nvPr>
        </p:nvSpPr>
        <p:spPr bwMode="auto">
          <a:xfrm>
            <a:off x="5162550" y="6529388"/>
            <a:ext cx="3971925" cy="338137"/>
          </a:xfrm>
          <a:prstGeom prst="rect">
            <a:avLst/>
          </a:prstGeom>
          <a:noFill/>
          <a:ln w="9525">
            <a:noFill/>
            <a:miter lim="800000"/>
            <a:headEnd/>
            <a:tailEnd/>
          </a:ln>
          <a:effectLst/>
        </p:spPr>
        <p:txBody>
          <a:bodyPr vert="horz" wrap="square" lIns="89684" tIns="44842" rIns="89684" bIns="44842" numCol="1" anchor="b" anchorCtr="0" compatLnSpc="1">
            <a:prstTxWarp prst="textNoShape">
              <a:avLst/>
            </a:prstTxWarp>
          </a:bodyPr>
          <a:lstStyle>
            <a:lvl1pPr algn="r" defTabSz="896938" eaLnBrk="0" hangingPunct="0">
              <a:defRPr sz="1200"/>
            </a:lvl1pPr>
          </a:lstStyle>
          <a:p>
            <a:pPr>
              <a:defRPr/>
            </a:pPr>
            <a:fld id="{AF046BC8-DD7E-4707-B98B-E807F6B9A28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9800564"/>
            <a:ext cx="34975800" cy="6760898"/>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17875912"/>
            <a:ext cx="28803600" cy="806317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57400" y="1262724"/>
            <a:ext cx="37033200" cy="52578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7360312"/>
            <a:ext cx="37033200" cy="2081973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32300" y="1262724"/>
            <a:ext cx="9258300" cy="2691732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1262724"/>
            <a:ext cx="27622500" cy="269173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1262724"/>
            <a:ext cx="37033200" cy="5257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057400" y="7360312"/>
            <a:ext cx="37033200" cy="20819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0" y="20272045"/>
            <a:ext cx="34975800" cy="626493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251200" y="13371182"/>
            <a:ext cx="34975800" cy="6900863"/>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1262724"/>
            <a:ext cx="37033200" cy="5257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7360312"/>
            <a:ext cx="18440400" cy="2081973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650200" y="7360312"/>
            <a:ext cx="18440400" cy="2081973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262724"/>
            <a:ext cx="37033200" cy="5257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7062127"/>
            <a:ext cx="18181638" cy="29422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7400" y="10004425"/>
            <a:ext cx="18181638" cy="1817561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4" y="7062127"/>
            <a:ext cx="18187987" cy="29422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902614" y="10004425"/>
            <a:ext cx="18187987" cy="1817561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57400" y="1262724"/>
            <a:ext cx="37033200" cy="5257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256638"/>
            <a:ext cx="13538200" cy="534451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087726" y="1256639"/>
            <a:ext cx="23002875" cy="269234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6601156"/>
            <a:ext cx="13538200" cy="215788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6088" y="22082457"/>
            <a:ext cx="24688800" cy="2607601"/>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066088" y="2819070"/>
            <a:ext cx="24688800" cy="189271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066088" y="24690058"/>
            <a:ext cx="24688800" cy="370145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BEBEBE"/>
            </a:gs>
          </a:gsLst>
          <a:lin ang="5400000" scaled="1"/>
        </a:gradFill>
        <a:effectLst/>
      </p:bgPr>
    </p:bg>
    <p:spTree>
      <p:nvGrpSpPr>
        <p:cNvPr id="1" name=""/>
        <p:cNvGrpSpPr/>
        <p:nvPr/>
      </p:nvGrpSpPr>
      <p:grpSpPr>
        <a:xfrm>
          <a:off x="0" y="0"/>
          <a:ext cx="0" cy="0"/>
          <a:chOff x="0" y="0"/>
          <a:chExt cx="0" cy="0"/>
        </a:xfrm>
      </p:grpSpPr>
      <p:sp>
        <p:nvSpPr>
          <p:cNvPr id="1053" name="Rectangle 29"/>
          <p:cNvSpPr>
            <a:spLocks noChangeArrowheads="1"/>
          </p:cNvSpPr>
          <p:nvPr userDrawn="1"/>
        </p:nvSpPr>
        <p:spPr bwMode="auto">
          <a:xfrm>
            <a:off x="24593550" y="4198938"/>
            <a:ext cx="8039100" cy="27347862"/>
          </a:xfrm>
          <a:prstGeom prst="rect">
            <a:avLst/>
          </a:prstGeom>
          <a:gradFill rotWithShape="0">
            <a:gsLst>
              <a:gs pos="0">
                <a:srgbClr val="BEBEBE"/>
              </a:gs>
              <a:gs pos="50000">
                <a:schemeClr val="bg1"/>
              </a:gs>
              <a:gs pos="100000">
                <a:srgbClr val="BEBEBE"/>
              </a:gs>
            </a:gsLst>
            <a:lin ang="5400000" scaled="1"/>
          </a:gradFill>
          <a:ln w="9525">
            <a:noFill/>
            <a:miter lim="800000"/>
            <a:headEnd/>
            <a:tailEnd/>
          </a:ln>
          <a:effectLst/>
        </p:spPr>
        <p:txBody>
          <a:bodyPr wrap="none" anchor="ctr"/>
          <a:lstStyle/>
          <a:p>
            <a:pPr eaLnBrk="0" hangingPunct="0">
              <a:defRPr/>
            </a:pPr>
            <a:endParaRPr lang="en-US"/>
          </a:p>
        </p:txBody>
      </p:sp>
      <p:sp>
        <p:nvSpPr>
          <p:cNvPr id="1032" name="Rectangle 8"/>
          <p:cNvSpPr>
            <a:spLocks noChangeArrowheads="1"/>
          </p:cNvSpPr>
          <p:nvPr/>
        </p:nvSpPr>
        <p:spPr bwMode="auto">
          <a:xfrm>
            <a:off x="0" y="0"/>
            <a:ext cx="41148000" cy="4198938"/>
          </a:xfrm>
          <a:prstGeom prst="rect">
            <a:avLst/>
          </a:prstGeom>
          <a:gradFill rotWithShape="0">
            <a:gsLst>
              <a:gs pos="0">
                <a:srgbClr val="BEBEBE"/>
              </a:gs>
              <a:gs pos="100000">
                <a:srgbClr val="FFFFFF"/>
              </a:gs>
            </a:gsLst>
            <a:lin ang="5400000" scaled="1"/>
          </a:gradFill>
          <a:ln w="9525">
            <a:noFill/>
            <a:miter lim="800000"/>
            <a:headEnd/>
            <a:tailEnd/>
          </a:ln>
          <a:effectLst/>
        </p:spPr>
        <p:txBody>
          <a:bodyPr wrap="none" anchor="ctr"/>
          <a:lstStyle/>
          <a:p>
            <a:pPr eaLnBrk="0" hangingPunct="0">
              <a:defRPr/>
            </a:pPr>
            <a:endParaRPr lang="en-US"/>
          </a:p>
        </p:txBody>
      </p:sp>
      <p:sp>
        <p:nvSpPr>
          <p:cNvPr id="1033" name="Rectangle 9"/>
          <p:cNvSpPr>
            <a:spLocks noChangeArrowheads="1"/>
          </p:cNvSpPr>
          <p:nvPr/>
        </p:nvSpPr>
        <p:spPr bwMode="auto">
          <a:xfrm>
            <a:off x="8431213" y="4198938"/>
            <a:ext cx="8039100" cy="27347862"/>
          </a:xfrm>
          <a:prstGeom prst="rect">
            <a:avLst/>
          </a:prstGeom>
          <a:gradFill rotWithShape="0">
            <a:gsLst>
              <a:gs pos="0">
                <a:srgbClr val="BEBEBE"/>
              </a:gs>
              <a:gs pos="50000">
                <a:schemeClr val="bg1"/>
              </a:gs>
              <a:gs pos="100000">
                <a:srgbClr val="BEBEBE"/>
              </a:gs>
            </a:gsLst>
            <a:lin ang="5400000" scaled="1"/>
          </a:gradFill>
          <a:ln w="9525">
            <a:noFill/>
            <a:miter lim="800000"/>
            <a:headEnd/>
            <a:tailEnd/>
          </a:ln>
          <a:effectLst/>
        </p:spPr>
        <p:txBody>
          <a:bodyPr wrap="none" anchor="ctr"/>
          <a:lstStyle/>
          <a:p>
            <a:pPr eaLnBrk="0" hangingPunct="0">
              <a:defRPr/>
            </a:pPr>
            <a:endParaRPr lang="en-US"/>
          </a:p>
        </p:txBody>
      </p:sp>
      <p:sp>
        <p:nvSpPr>
          <p:cNvPr id="15" name="Rectangle 10"/>
          <p:cNvSpPr>
            <a:spLocks noChangeArrowheads="1"/>
          </p:cNvSpPr>
          <p:nvPr userDrawn="1"/>
        </p:nvSpPr>
        <p:spPr bwMode="auto">
          <a:xfrm>
            <a:off x="0" y="57150"/>
            <a:ext cx="41148000" cy="4095750"/>
          </a:xfrm>
          <a:prstGeom prst="rect">
            <a:avLst/>
          </a:prstGeom>
          <a:solidFill>
            <a:schemeClr val="bg1"/>
          </a:solidFill>
          <a:ln w="9525">
            <a:noFill/>
            <a:miter lim="800000"/>
            <a:headEnd/>
            <a:tailEnd/>
          </a:ln>
          <a:effectLst/>
        </p:spPr>
        <p:txBody>
          <a:bodyPr wrap="none" anchor="ctr"/>
          <a:lstStyle/>
          <a:p>
            <a:pPr eaLnBrk="0" hangingPunct="0">
              <a:defRPr/>
            </a:pPr>
            <a:endParaRPr lang="en-US"/>
          </a:p>
        </p:txBody>
      </p:sp>
      <p:sp>
        <p:nvSpPr>
          <p:cNvPr id="16" name="Rectangle 19"/>
          <p:cNvSpPr>
            <a:spLocks noChangeArrowheads="1"/>
          </p:cNvSpPr>
          <p:nvPr userDrawn="1"/>
        </p:nvSpPr>
        <p:spPr bwMode="auto">
          <a:xfrm>
            <a:off x="0" y="3667125"/>
            <a:ext cx="41148000" cy="438150"/>
          </a:xfrm>
          <a:prstGeom prst="rect">
            <a:avLst/>
          </a:prstGeom>
          <a:solidFill>
            <a:srgbClr val="003366"/>
          </a:solidFill>
          <a:ln w="9525">
            <a:noFill/>
            <a:miter lim="800000"/>
            <a:headEnd/>
            <a:tailEnd/>
          </a:ln>
          <a:effectLst/>
        </p:spPr>
        <p:txBody>
          <a:bodyPr wrap="none" anchor="ctr"/>
          <a:lstStyle/>
          <a:p>
            <a:pPr eaLnBrk="0" hangingPunct="0">
              <a:defRPr/>
            </a:pPr>
            <a:endParaRPr lang="en-US"/>
          </a:p>
        </p:txBody>
      </p:sp>
      <p:sp>
        <p:nvSpPr>
          <p:cNvPr id="17" name="Rectangle 11"/>
          <p:cNvSpPr>
            <a:spLocks noChangeArrowheads="1"/>
          </p:cNvSpPr>
          <p:nvPr userDrawn="1"/>
        </p:nvSpPr>
        <p:spPr bwMode="auto">
          <a:xfrm>
            <a:off x="0" y="3705225"/>
            <a:ext cx="41148000" cy="493713"/>
          </a:xfrm>
          <a:prstGeom prst="rect">
            <a:avLst/>
          </a:prstGeom>
          <a:solidFill>
            <a:srgbClr val="E3E3E3"/>
          </a:solidFill>
          <a:ln w="9525">
            <a:noFill/>
            <a:miter lim="800000"/>
            <a:headEnd/>
            <a:tailEnd/>
          </a:ln>
          <a:effectLst/>
        </p:spPr>
        <p:txBody>
          <a:bodyPr wrap="none" anchor="ctr"/>
          <a:lstStyle/>
          <a:p>
            <a:pPr eaLnBrk="0" hangingPunct="0">
              <a:defRPr/>
            </a:pPr>
            <a:endParaRPr lang="en-US"/>
          </a:p>
        </p:txBody>
      </p:sp>
      <p:sp>
        <p:nvSpPr>
          <p:cNvPr id="18" name="Text Box 12"/>
          <p:cNvSpPr txBox="1">
            <a:spLocks noChangeArrowheads="1"/>
          </p:cNvSpPr>
          <p:nvPr userDrawn="1"/>
        </p:nvSpPr>
        <p:spPr bwMode="auto">
          <a:xfrm>
            <a:off x="9848850" y="3689350"/>
            <a:ext cx="21431250" cy="488950"/>
          </a:xfrm>
          <a:prstGeom prst="rect">
            <a:avLst/>
          </a:prstGeom>
          <a:noFill/>
          <a:ln w="9525">
            <a:noFill/>
            <a:miter lim="800000"/>
            <a:headEnd/>
            <a:tailEnd/>
          </a:ln>
          <a:effectLst/>
        </p:spPr>
        <p:txBody>
          <a:bodyPr>
            <a:spAutoFit/>
          </a:bodyPr>
          <a:lstStyle/>
          <a:p>
            <a:pPr algn="ctr" eaLnBrk="0" hangingPunct="0">
              <a:spcBef>
                <a:spcPct val="50000"/>
              </a:spcBef>
              <a:defRPr/>
            </a:pPr>
            <a:r>
              <a:rPr lang="en-US" sz="2600" b="1">
                <a:solidFill>
                  <a:srgbClr val="003366"/>
                </a:solidFill>
                <a:latin typeface="Verdana" pitchFamily="34" charset="0"/>
              </a:rPr>
              <a:t>a National Science Foundation Engineering Research Center in the MSU College of Engineering</a:t>
            </a:r>
          </a:p>
        </p:txBody>
      </p:sp>
      <p:sp>
        <p:nvSpPr>
          <p:cNvPr id="19" name="Rectangle 13"/>
          <p:cNvSpPr>
            <a:spLocks noChangeArrowheads="1"/>
          </p:cNvSpPr>
          <p:nvPr userDrawn="1"/>
        </p:nvSpPr>
        <p:spPr bwMode="auto">
          <a:xfrm>
            <a:off x="0" y="3175"/>
            <a:ext cx="41148000" cy="419100"/>
          </a:xfrm>
          <a:prstGeom prst="rect">
            <a:avLst/>
          </a:prstGeom>
          <a:gradFill rotWithShape="1">
            <a:gsLst>
              <a:gs pos="0">
                <a:srgbClr val="003366"/>
              </a:gs>
              <a:gs pos="50000">
                <a:srgbClr val="6490AE"/>
              </a:gs>
              <a:gs pos="100000">
                <a:srgbClr val="003366"/>
              </a:gs>
            </a:gsLst>
            <a:lin ang="0" scaled="1"/>
          </a:gradFill>
          <a:ln w="9525">
            <a:noFill/>
            <a:miter lim="800000"/>
            <a:headEnd/>
            <a:tailEnd/>
          </a:ln>
          <a:effectLst/>
        </p:spPr>
        <p:txBody>
          <a:bodyPr wrap="none" anchor="ctr"/>
          <a:lstStyle/>
          <a:p>
            <a:pPr eaLnBrk="0" hangingPunct="0">
              <a:defRPr/>
            </a:pPr>
            <a:endParaRPr lang="en-US"/>
          </a:p>
        </p:txBody>
      </p:sp>
      <p:pic>
        <p:nvPicPr>
          <p:cNvPr id="1034" name="Picture 14" descr="msuhoriz"/>
          <p:cNvPicPr>
            <a:picLocks noChangeAspect="1" noChangeArrowheads="1"/>
          </p:cNvPicPr>
          <p:nvPr userDrawn="1"/>
        </p:nvPicPr>
        <p:blipFill>
          <a:blip r:embed="rId13"/>
          <a:srcRect/>
          <a:stretch>
            <a:fillRect/>
          </a:stretch>
        </p:blipFill>
        <p:spPr bwMode="auto">
          <a:xfrm>
            <a:off x="704850" y="457200"/>
            <a:ext cx="3946525" cy="990600"/>
          </a:xfrm>
          <a:prstGeom prst="rect">
            <a:avLst/>
          </a:prstGeom>
          <a:noFill/>
          <a:ln w="9525">
            <a:noFill/>
            <a:miter lim="800000"/>
            <a:headEnd/>
            <a:tailEnd/>
          </a:ln>
        </p:spPr>
      </p:pic>
      <p:sp>
        <p:nvSpPr>
          <p:cNvPr id="21" name="Text Box 15"/>
          <p:cNvSpPr txBox="1">
            <a:spLocks noChangeArrowheads="1"/>
          </p:cNvSpPr>
          <p:nvPr userDrawn="1"/>
        </p:nvSpPr>
        <p:spPr bwMode="auto">
          <a:xfrm>
            <a:off x="2470150" y="1631950"/>
            <a:ext cx="3695700" cy="1920875"/>
          </a:xfrm>
          <a:prstGeom prst="rect">
            <a:avLst/>
          </a:prstGeom>
          <a:noFill/>
          <a:ln w="9525">
            <a:noFill/>
            <a:miter lim="800000"/>
            <a:headEnd/>
            <a:tailEnd/>
          </a:ln>
          <a:effectLst/>
        </p:spPr>
        <p:txBody>
          <a:bodyPr>
            <a:spAutoFit/>
          </a:bodyPr>
          <a:lstStyle/>
          <a:p>
            <a:pPr eaLnBrk="0" hangingPunct="0">
              <a:defRPr/>
            </a:pPr>
            <a:r>
              <a:rPr lang="en-US" sz="4000" b="1">
                <a:solidFill>
                  <a:srgbClr val="D50303"/>
                </a:solidFill>
                <a:latin typeface="Verdana" pitchFamily="34" charset="0"/>
              </a:rPr>
              <a:t>Center for </a:t>
            </a:r>
            <a:br>
              <a:rPr lang="en-US" sz="4000" b="1">
                <a:solidFill>
                  <a:srgbClr val="D50303"/>
                </a:solidFill>
                <a:latin typeface="Verdana" pitchFamily="34" charset="0"/>
              </a:rPr>
            </a:br>
            <a:r>
              <a:rPr lang="en-US" sz="4000" b="1">
                <a:solidFill>
                  <a:srgbClr val="D50303"/>
                </a:solidFill>
                <a:latin typeface="Verdana" pitchFamily="34" charset="0"/>
              </a:rPr>
              <a:t>Biofilm </a:t>
            </a:r>
            <a:br>
              <a:rPr lang="en-US" sz="4000" b="1">
                <a:solidFill>
                  <a:srgbClr val="D50303"/>
                </a:solidFill>
                <a:latin typeface="Verdana" pitchFamily="34" charset="0"/>
              </a:rPr>
            </a:br>
            <a:r>
              <a:rPr lang="en-US" sz="4000" b="1">
                <a:solidFill>
                  <a:srgbClr val="D50303"/>
                </a:solidFill>
                <a:latin typeface="Verdana" pitchFamily="34" charset="0"/>
              </a:rPr>
              <a:t>Engineering</a:t>
            </a:r>
          </a:p>
        </p:txBody>
      </p:sp>
      <p:sp>
        <p:nvSpPr>
          <p:cNvPr id="22" name="Rectangle 16"/>
          <p:cNvSpPr>
            <a:spLocks noChangeArrowheads="1"/>
          </p:cNvSpPr>
          <p:nvPr userDrawn="1"/>
        </p:nvSpPr>
        <p:spPr bwMode="auto">
          <a:xfrm>
            <a:off x="2057400" y="1562100"/>
            <a:ext cx="400050" cy="387350"/>
          </a:xfrm>
          <a:prstGeom prst="rect">
            <a:avLst/>
          </a:prstGeom>
          <a:solidFill>
            <a:srgbClr val="D50303"/>
          </a:solidFill>
          <a:ln w="9525">
            <a:noFill/>
            <a:miter lim="800000"/>
            <a:headEnd/>
            <a:tailEnd/>
          </a:ln>
          <a:effectLst/>
        </p:spPr>
        <p:txBody>
          <a:bodyPr wrap="none" anchor="ctr"/>
          <a:lstStyle/>
          <a:p>
            <a:pPr algn="ctr" eaLnBrk="0" hangingPunct="0">
              <a:defRPr/>
            </a:pPr>
            <a:endParaRPr lang="en-US">
              <a:solidFill>
                <a:srgbClr val="D50303"/>
              </a:solidFill>
            </a:endParaRPr>
          </a:p>
        </p:txBody>
      </p:sp>
      <p:pic>
        <p:nvPicPr>
          <p:cNvPr id="1037" name="Picture 21" descr="BBar_Gray_L"/>
          <p:cNvPicPr>
            <a:picLocks noChangeAspect="1" noChangeArrowheads="1"/>
          </p:cNvPicPr>
          <p:nvPr userDrawn="1"/>
        </p:nvPicPr>
        <p:blipFill>
          <a:blip r:embed="rId14"/>
          <a:srcRect/>
          <a:stretch>
            <a:fillRect/>
          </a:stretch>
        </p:blipFill>
        <p:spPr bwMode="auto">
          <a:xfrm>
            <a:off x="0" y="3713163"/>
            <a:ext cx="7927975" cy="457200"/>
          </a:xfrm>
          <a:prstGeom prst="rect">
            <a:avLst/>
          </a:prstGeom>
          <a:noFill/>
          <a:ln w="9525">
            <a:noFill/>
            <a:miter lim="800000"/>
            <a:headEnd/>
            <a:tailEnd/>
          </a:ln>
        </p:spPr>
      </p:pic>
      <p:pic>
        <p:nvPicPr>
          <p:cNvPr id="1038" name="Picture 22" descr="BBar_Gray_L"/>
          <p:cNvPicPr>
            <a:picLocks noChangeAspect="1" noChangeArrowheads="1"/>
          </p:cNvPicPr>
          <p:nvPr userDrawn="1"/>
        </p:nvPicPr>
        <p:blipFill>
          <a:blip r:embed="rId15"/>
          <a:srcRect/>
          <a:stretch>
            <a:fillRect/>
          </a:stretch>
        </p:blipFill>
        <p:spPr bwMode="auto">
          <a:xfrm>
            <a:off x="33220025" y="3713163"/>
            <a:ext cx="7927975" cy="457200"/>
          </a:xfrm>
          <a:prstGeom prst="rect">
            <a:avLst/>
          </a:prstGeom>
          <a:noFill/>
          <a:ln w="9525">
            <a:noFill/>
            <a:miter lim="800000"/>
            <a:headEnd/>
            <a:tailEnd/>
          </a:ln>
        </p:spPr>
      </p:pic>
      <p:sp>
        <p:nvSpPr>
          <p:cNvPr id="1039" name="Title Placeholder 24"/>
          <p:cNvSpPr>
            <a:spLocks noGrp="1"/>
          </p:cNvSpPr>
          <p:nvPr>
            <p:ph type="title"/>
          </p:nvPr>
        </p:nvSpPr>
        <p:spPr bwMode="auto">
          <a:xfrm>
            <a:off x="2057400" y="1263650"/>
            <a:ext cx="37033200" cy="525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eaLnBrk="0" fontAlgn="base" hangingPunct="0">
        <a:spcBef>
          <a:spcPct val="0"/>
        </a:spcBef>
        <a:spcAft>
          <a:spcPct val="0"/>
        </a:spcAft>
        <a:defRPr sz="21100">
          <a:solidFill>
            <a:schemeClr val="tx2"/>
          </a:solidFill>
          <a:latin typeface="Times New Roman" pitchFamily="18" charset="0"/>
        </a:defRPr>
      </a:lvl6pPr>
      <a:lvl7pPr marL="914400" algn="ctr" defTabSz="4389438" rtl="0" eaLnBrk="0" fontAlgn="base" hangingPunct="0">
        <a:spcBef>
          <a:spcPct val="0"/>
        </a:spcBef>
        <a:spcAft>
          <a:spcPct val="0"/>
        </a:spcAft>
        <a:defRPr sz="21100">
          <a:solidFill>
            <a:schemeClr val="tx2"/>
          </a:solidFill>
          <a:latin typeface="Times New Roman" pitchFamily="18" charset="0"/>
        </a:defRPr>
      </a:lvl7pPr>
      <a:lvl8pPr marL="1371600" algn="ctr" defTabSz="4389438" rtl="0" eaLnBrk="0" fontAlgn="base" hangingPunct="0">
        <a:spcBef>
          <a:spcPct val="0"/>
        </a:spcBef>
        <a:spcAft>
          <a:spcPct val="0"/>
        </a:spcAft>
        <a:defRPr sz="21100">
          <a:solidFill>
            <a:schemeClr val="tx2"/>
          </a:solidFill>
          <a:latin typeface="Times New Roman" pitchFamily="18" charset="0"/>
        </a:defRPr>
      </a:lvl8pPr>
      <a:lvl9pPr marL="1828800" algn="ctr" defTabSz="4389438" rtl="0" eaLnBrk="0" fontAlgn="base" hangingPunct="0">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eaLnBrk="0" fontAlgn="base" hangingPunct="0">
        <a:spcBef>
          <a:spcPct val="20000"/>
        </a:spcBef>
        <a:spcAft>
          <a:spcPct val="0"/>
        </a:spcAft>
        <a:buChar char="»"/>
        <a:defRPr sz="9600">
          <a:solidFill>
            <a:schemeClr val="tx1"/>
          </a:solidFill>
          <a:latin typeface="+mn-lt"/>
        </a:defRPr>
      </a:lvl6pPr>
      <a:lvl7pPr marL="10790238" indent="-1096963" algn="l" defTabSz="4389438" rtl="0" eaLnBrk="0" fontAlgn="base" hangingPunct="0">
        <a:spcBef>
          <a:spcPct val="20000"/>
        </a:spcBef>
        <a:spcAft>
          <a:spcPct val="0"/>
        </a:spcAft>
        <a:buChar char="»"/>
        <a:defRPr sz="9600">
          <a:solidFill>
            <a:schemeClr val="tx1"/>
          </a:solidFill>
          <a:latin typeface="+mn-lt"/>
        </a:defRPr>
      </a:lvl7pPr>
      <a:lvl8pPr marL="11247438" indent="-1096963" algn="l" defTabSz="4389438" rtl="0" eaLnBrk="0" fontAlgn="base" hangingPunct="0">
        <a:spcBef>
          <a:spcPct val="20000"/>
        </a:spcBef>
        <a:spcAft>
          <a:spcPct val="0"/>
        </a:spcAft>
        <a:buChar char="»"/>
        <a:defRPr sz="9600">
          <a:solidFill>
            <a:schemeClr val="tx1"/>
          </a:solidFill>
          <a:latin typeface="+mn-lt"/>
        </a:defRPr>
      </a:lvl8pPr>
      <a:lvl9pPr marL="11704638" indent="-1096963" algn="l" defTabSz="4389438" rtl="0" eaLnBrk="0" fontAlgn="base" hangingPunct="0">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5.jpeg"/><Relationship Id="rId7" Type="http://schemas.openxmlformats.org/officeDocument/2006/relationships/image" Target="../media/image8.wmf"/><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slideLayout" Target="../slideLayouts/slideLayout7.xml"/><Relationship Id="rId16" Type="http://schemas.openxmlformats.org/officeDocument/2006/relationships/image" Target="../media/image17.jpeg"/><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image" Target="../media/image12.jpeg"/><Relationship Id="rId5" Type="http://schemas.openxmlformats.org/officeDocument/2006/relationships/image" Target="../media/image6.wmf"/><Relationship Id="rId15" Type="http://schemas.openxmlformats.org/officeDocument/2006/relationships/image" Target="../media/image16.jpeg"/><Relationship Id="rId10" Type="http://schemas.openxmlformats.org/officeDocument/2006/relationships/image" Target="../media/image11.wmf"/><Relationship Id="rId19" Type="http://schemas.openxmlformats.org/officeDocument/2006/relationships/image" Target="../media/image20.jpeg"/><Relationship Id="rId4" Type="http://schemas.openxmlformats.org/officeDocument/2006/relationships/oleObject" Target="../embeddings/oleObject1.bin"/><Relationship Id="rId9" Type="http://schemas.openxmlformats.org/officeDocument/2006/relationships/image" Target="../media/image10.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8" name="Rectangle 83"/>
          <p:cNvSpPr>
            <a:spLocks noChangeArrowheads="1"/>
          </p:cNvSpPr>
          <p:nvPr/>
        </p:nvSpPr>
        <p:spPr bwMode="auto">
          <a:xfrm>
            <a:off x="16598900" y="14646275"/>
            <a:ext cx="7899400" cy="5257800"/>
          </a:xfrm>
          <a:prstGeom prst="rect">
            <a:avLst/>
          </a:prstGeom>
          <a:solidFill>
            <a:schemeClr val="bg1"/>
          </a:solidFill>
          <a:ln w="15875">
            <a:solidFill>
              <a:schemeClr val="tx1"/>
            </a:solidFill>
            <a:miter lim="800000"/>
            <a:headEnd/>
            <a:tailEnd/>
          </a:ln>
        </p:spPr>
        <p:txBody>
          <a:bodyPr wrap="none" anchor="ctr"/>
          <a:lstStyle/>
          <a:p>
            <a:endParaRPr lang="en-US"/>
          </a:p>
        </p:txBody>
      </p:sp>
      <p:sp>
        <p:nvSpPr>
          <p:cNvPr id="14419" name="Rectangle 76"/>
          <p:cNvSpPr>
            <a:spLocks noChangeArrowheads="1"/>
          </p:cNvSpPr>
          <p:nvPr/>
        </p:nvSpPr>
        <p:spPr bwMode="auto">
          <a:xfrm>
            <a:off x="16563975" y="5746750"/>
            <a:ext cx="7861300" cy="5245100"/>
          </a:xfrm>
          <a:prstGeom prst="rect">
            <a:avLst/>
          </a:prstGeom>
          <a:solidFill>
            <a:srgbClr val="FFFFFF"/>
          </a:solidFill>
          <a:ln w="15875">
            <a:solidFill>
              <a:schemeClr val="tx1"/>
            </a:solidFill>
            <a:miter lim="800000"/>
            <a:headEnd/>
            <a:tailEnd/>
          </a:ln>
        </p:spPr>
        <p:txBody>
          <a:bodyPr wrap="none" anchor="ctr"/>
          <a:lstStyle/>
          <a:p>
            <a:endParaRPr lang="en-US"/>
          </a:p>
        </p:txBody>
      </p:sp>
      <p:sp>
        <p:nvSpPr>
          <p:cNvPr id="14420" name="Text Box 26"/>
          <p:cNvSpPr txBox="1">
            <a:spLocks noChangeArrowheads="1"/>
          </p:cNvSpPr>
          <p:nvPr/>
        </p:nvSpPr>
        <p:spPr bwMode="auto">
          <a:xfrm>
            <a:off x="704850" y="4627563"/>
            <a:ext cx="7275513" cy="563562"/>
          </a:xfrm>
          <a:prstGeom prst="rect">
            <a:avLst/>
          </a:prstGeom>
          <a:solidFill>
            <a:srgbClr val="003366"/>
          </a:solidFill>
          <a:ln w="9525">
            <a:noFill/>
            <a:miter lim="800000"/>
            <a:headEnd/>
            <a:tailEnd/>
          </a:ln>
        </p:spPr>
        <p:txBody>
          <a:bodyPr lIns="101882" tIns="50941" rIns="101882" bIns="50941"/>
          <a:lstStyle/>
          <a:p>
            <a:pPr algn="ctr" defTabSz="1019175" eaLnBrk="0" hangingPunct="0"/>
            <a:r>
              <a:rPr lang="en-US" sz="3200" b="1">
                <a:solidFill>
                  <a:srgbClr val="D2E1EB"/>
                </a:solidFill>
                <a:latin typeface="Verdana" pitchFamily="34" charset="0"/>
              </a:rPr>
              <a:t>INTRODUCTION</a:t>
            </a:r>
            <a:endParaRPr lang="en-US" sz="3200">
              <a:solidFill>
                <a:srgbClr val="D2E1EB"/>
              </a:solidFill>
              <a:latin typeface="Verdana" pitchFamily="34" charset="0"/>
            </a:endParaRPr>
          </a:p>
        </p:txBody>
      </p:sp>
      <p:sp>
        <p:nvSpPr>
          <p:cNvPr id="14421" name="Text Box 105"/>
          <p:cNvSpPr txBox="1">
            <a:spLocks noChangeArrowheads="1"/>
          </p:cNvSpPr>
          <p:nvPr/>
        </p:nvSpPr>
        <p:spPr bwMode="auto">
          <a:xfrm>
            <a:off x="6943725" y="588963"/>
            <a:ext cx="27260550" cy="2654300"/>
          </a:xfrm>
          <a:prstGeom prst="rect">
            <a:avLst/>
          </a:prstGeom>
          <a:noFill/>
          <a:ln w="9525">
            <a:noFill/>
            <a:miter lim="800000"/>
            <a:headEnd/>
            <a:tailEnd/>
          </a:ln>
        </p:spPr>
        <p:txBody>
          <a:bodyPr>
            <a:spAutoFit/>
          </a:bodyPr>
          <a:lstStyle/>
          <a:p>
            <a:pPr algn="ctr" eaLnBrk="0" hangingPunct="0"/>
            <a:r>
              <a:rPr lang="en-US" sz="4800" b="1">
                <a:solidFill>
                  <a:srgbClr val="003366"/>
                </a:solidFill>
                <a:latin typeface="Verdana" pitchFamily="34" charset="0"/>
              </a:rPr>
              <a:t>Evaluation of Fluid Path Colonization in Needle-Free Connectors and Biofilm Formation in Central Venous Catheters</a:t>
            </a:r>
          </a:p>
          <a:p>
            <a:pPr algn="ctr" eaLnBrk="0" hangingPunct="0"/>
            <a:r>
              <a:rPr lang="en-US" sz="3600" b="1"/>
              <a:t>E. deLancey Pulcini</a:t>
            </a:r>
            <a:r>
              <a:rPr lang="en-US" sz="3600" b="1" baseline="30000"/>
              <a:t>1</a:t>
            </a:r>
            <a:r>
              <a:rPr lang="en-US" sz="3600" b="1"/>
              <a:t>, A.E. Parker</a:t>
            </a:r>
            <a:r>
              <a:rPr lang="en-US" sz="3600" b="1" baseline="30000"/>
              <a:t>1</a:t>
            </a:r>
            <a:r>
              <a:rPr lang="en-US" sz="3600" b="1"/>
              <a:t>, M. Ryder</a:t>
            </a:r>
            <a:r>
              <a:rPr lang="en-US" sz="3600" b="1" baseline="30000"/>
              <a:t>2</a:t>
            </a:r>
            <a:r>
              <a:rPr lang="en-US" sz="3600" b="1"/>
              <a:t>, G. James</a:t>
            </a:r>
            <a:r>
              <a:rPr lang="en-US" sz="3600" b="1" baseline="30000"/>
              <a:t>1</a:t>
            </a:r>
          </a:p>
          <a:p>
            <a:pPr algn="ctr" eaLnBrk="0" hangingPunct="0"/>
            <a:r>
              <a:rPr lang="en-US" sz="3600" b="1"/>
              <a:t>(1) Center for Biofilm Engineering Montana State University-Bozeman  (2) Ryder Science Inc. Escondido, CA</a:t>
            </a:r>
          </a:p>
        </p:txBody>
      </p:sp>
      <p:sp>
        <p:nvSpPr>
          <p:cNvPr id="14422" name="Text Box 107"/>
          <p:cNvSpPr txBox="1">
            <a:spLocks noChangeArrowheads="1"/>
          </p:cNvSpPr>
          <p:nvPr/>
        </p:nvSpPr>
        <p:spPr bwMode="auto">
          <a:xfrm>
            <a:off x="36726813" y="1346200"/>
            <a:ext cx="3963987" cy="1676400"/>
          </a:xfrm>
          <a:prstGeom prst="rect">
            <a:avLst/>
          </a:prstGeom>
          <a:noFill/>
          <a:ln w="9525">
            <a:noFill/>
            <a:miter lim="800000"/>
            <a:headEnd/>
            <a:tailEnd/>
          </a:ln>
        </p:spPr>
        <p:txBody>
          <a:bodyPr>
            <a:spAutoFit/>
          </a:bodyPr>
          <a:lstStyle/>
          <a:p>
            <a:pPr algn="ctr" eaLnBrk="0" hangingPunct="0"/>
            <a:r>
              <a:rPr lang="en-US" sz="4000" b="1">
                <a:latin typeface="Verdana" pitchFamily="34" charset="0"/>
              </a:rPr>
              <a:t>Poster#275</a:t>
            </a:r>
          </a:p>
          <a:p>
            <a:pPr algn="ctr" eaLnBrk="0" hangingPunct="0"/>
            <a:r>
              <a:rPr lang="en-US" sz="3200" b="1">
                <a:latin typeface="Verdana" pitchFamily="34" charset="0"/>
              </a:rPr>
              <a:t>ASM Biofilms</a:t>
            </a:r>
          </a:p>
          <a:p>
            <a:pPr algn="ctr" eaLnBrk="0" hangingPunct="0"/>
            <a:r>
              <a:rPr lang="en-US" sz="3200" b="1">
                <a:latin typeface="Verdana" pitchFamily="34" charset="0"/>
              </a:rPr>
              <a:t>2012</a:t>
            </a:r>
          </a:p>
        </p:txBody>
      </p:sp>
      <p:sp>
        <p:nvSpPr>
          <p:cNvPr id="14423" name="Text Box 149"/>
          <p:cNvSpPr txBox="1">
            <a:spLocks noChangeArrowheads="1"/>
          </p:cNvSpPr>
          <p:nvPr/>
        </p:nvSpPr>
        <p:spPr bwMode="auto">
          <a:xfrm>
            <a:off x="706438" y="5599113"/>
            <a:ext cx="7270750" cy="6669087"/>
          </a:xfrm>
          <a:prstGeom prst="rect">
            <a:avLst/>
          </a:prstGeom>
          <a:noFill/>
          <a:ln w="9525">
            <a:noFill/>
            <a:miter lim="800000"/>
            <a:headEnd/>
            <a:tailEnd/>
          </a:ln>
        </p:spPr>
        <p:txBody>
          <a:bodyPr lIns="0" tIns="0" rIns="0" bIns="0">
            <a:spAutoFit/>
          </a:bodyPr>
          <a:lstStyle/>
          <a:p>
            <a:pPr defTabSz="1019175" eaLnBrk="0" hangingPunct="0"/>
            <a:r>
              <a:rPr lang="en-US" sz="2200"/>
              <a:t>In the United States, approximately 80,000 catheter-related bloodstream infections (CRBSI) occur in ICUs annually</a:t>
            </a:r>
            <a:r>
              <a:rPr lang="en-US" sz="2200" b="1" baseline="30000"/>
              <a:t>1</a:t>
            </a:r>
            <a:r>
              <a:rPr lang="en-US" sz="2200"/>
              <a:t> and  approximately 250,000 CRBSIs occur hospital wide annually</a:t>
            </a:r>
            <a:r>
              <a:rPr lang="en-US" sz="2200" b="1" baseline="30000"/>
              <a:t>2</a:t>
            </a:r>
            <a:r>
              <a:rPr lang="en-US" sz="2200"/>
              <a:t>. </a:t>
            </a:r>
          </a:p>
          <a:p>
            <a:pPr defTabSz="1019175" eaLnBrk="0" hangingPunct="0"/>
            <a:endParaRPr lang="en-US" sz="2200"/>
          </a:p>
          <a:p>
            <a:pPr defTabSz="1019175" eaLnBrk="0" hangingPunct="0"/>
            <a:r>
              <a:rPr lang="en-US" sz="2200"/>
              <a:t>Needle-free connectors collected from patients have been shown to contain bacterial biofilms</a:t>
            </a:r>
            <a:r>
              <a:rPr lang="en-US" sz="2200" b="1" baseline="30000"/>
              <a:t>3</a:t>
            </a:r>
            <a:r>
              <a:rPr lang="en-US" sz="2200"/>
              <a:t>.   Previous studies have shown bacterial contamination and bacterial transfer through needle-free connectors</a:t>
            </a:r>
            <a:r>
              <a:rPr lang="en-US" sz="2200" b="1" baseline="30000"/>
              <a:t>4</a:t>
            </a:r>
            <a:r>
              <a:rPr lang="en-US" sz="2200"/>
              <a:t>.</a:t>
            </a:r>
          </a:p>
          <a:p>
            <a:pPr defTabSz="1019175" eaLnBrk="0" hangingPunct="0"/>
            <a:endParaRPr lang="en-US" sz="2200"/>
          </a:p>
          <a:p>
            <a:pPr defTabSz="1019175" eaLnBrk="0" hangingPunct="0"/>
            <a:r>
              <a:rPr lang="en-US" sz="2200"/>
              <a:t>Needle-free connectors were developed for use with vascular catheters to prevent needle stick injuries to health care workers. The use of needle-free connectors has been implicated in catheter related bloodstream infections.</a:t>
            </a:r>
            <a:r>
              <a:rPr lang="en-US"/>
              <a:t> </a:t>
            </a:r>
          </a:p>
          <a:p>
            <a:pPr defTabSz="1019175"/>
            <a:endParaRPr lang="en-US"/>
          </a:p>
          <a:p>
            <a:pPr defTabSz="1019175"/>
            <a:r>
              <a:rPr lang="en-US" sz="2200"/>
              <a:t>The objective of this study was to determine if there was a difference, by connector type, in the colonization of the fluid pathway in inoculated needle-free connectors and in attached vascular catheters after repeated flushing with no disinfection.</a:t>
            </a:r>
          </a:p>
        </p:txBody>
      </p:sp>
      <p:sp>
        <p:nvSpPr>
          <p:cNvPr id="14424" name="Text Box 153"/>
          <p:cNvSpPr txBox="1">
            <a:spLocks noChangeArrowheads="1"/>
          </p:cNvSpPr>
          <p:nvPr/>
        </p:nvSpPr>
        <p:spPr bwMode="auto">
          <a:xfrm>
            <a:off x="8888413" y="21994813"/>
            <a:ext cx="7156450" cy="914400"/>
          </a:xfrm>
          <a:prstGeom prst="rect">
            <a:avLst/>
          </a:prstGeom>
          <a:noFill/>
          <a:ln w="9525">
            <a:noFill/>
            <a:miter lim="800000"/>
            <a:headEnd/>
            <a:tailEnd/>
          </a:ln>
        </p:spPr>
        <p:txBody>
          <a:bodyPr lIns="0" tIns="0" rIns="0" bIns="0">
            <a:spAutoFit/>
          </a:bodyPr>
          <a:lstStyle/>
          <a:p>
            <a:pPr defTabSz="1019175" eaLnBrk="0" hangingPunct="0"/>
            <a:r>
              <a:rPr lang="en-US" b="1"/>
              <a:t>Figure 1. The connector-catheter sets were placed in conical vials between flushes.  The technician is flushing one of the connector-catheter sets.</a:t>
            </a:r>
          </a:p>
        </p:txBody>
      </p:sp>
      <p:sp>
        <p:nvSpPr>
          <p:cNvPr id="14425" name="Text Box 157"/>
          <p:cNvSpPr txBox="1">
            <a:spLocks noChangeArrowheads="1"/>
          </p:cNvSpPr>
          <p:nvPr/>
        </p:nvSpPr>
        <p:spPr bwMode="auto">
          <a:xfrm>
            <a:off x="25023763" y="26670000"/>
            <a:ext cx="7270750" cy="609600"/>
          </a:xfrm>
          <a:prstGeom prst="rect">
            <a:avLst/>
          </a:prstGeom>
          <a:noFill/>
          <a:ln w="9525">
            <a:noFill/>
            <a:miter lim="800000"/>
            <a:headEnd/>
            <a:tailEnd/>
          </a:ln>
        </p:spPr>
        <p:txBody>
          <a:bodyPr lIns="0" tIns="0" rIns="0" bIns="0">
            <a:spAutoFit/>
          </a:bodyPr>
          <a:lstStyle/>
          <a:p>
            <a:pPr defTabSz="1019175" eaLnBrk="0" hangingPunct="0"/>
            <a:r>
              <a:rPr lang="en-US" b="1"/>
              <a:t>Figure 3.  Image of a triple lumen catheter.  For this project, single lumen catheters were used.</a:t>
            </a:r>
            <a:endParaRPr lang="en-US" sz="1800" b="1"/>
          </a:p>
        </p:txBody>
      </p:sp>
      <p:sp>
        <p:nvSpPr>
          <p:cNvPr id="14426" name="Text Box 158"/>
          <p:cNvSpPr txBox="1">
            <a:spLocks noChangeArrowheads="1"/>
          </p:cNvSpPr>
          <p:nvPr/>
        </p:nvSpPr>
        <p:spPr bwMode="auto">
          <a:xfrm>
            <a:off x="33072388" y="20123150"/>
            <a:ext cx="7224712" cy="6699250"/>
          </a:xfrm>
          <a:prstGeom prst="rect">
            <a:avLst/>
          </a:prstGeom>
          <a:noFill/>
          <a:ln w="9525">
            <a:noFill/>
            <a:miter lim="800000"/>
            <a:headEnd/>
            <a:tailEnd/>
          </a:ln>
        </p:spPr>
        <p:txBody>
          <a:bodyPr lIns="0" tIns="0" rIns="0" bIns="0">
            <a:spAutoFit/>
          </a:bodyPr>
          <a:lstStyle/>
          <a:p>
            <a:pPr defTabSz="1019175" eaLnBrk="0" hangingPunct="0"/>
            <a:r>
              <a:rPr lang="en-US" sz="2200"/>
              <a:t>1. Mermel LA. Prevention of intravascular catheter-related infections. (Erratum: Ann Intern Med 133:395, 2000). Ann Intern Med 2000. 132:391–402.</a:t>
            </a:r>
          </a:p>
          <a:p>
            <a:pPr defTabSz="1019175" eaLnBrk="0" hangingPunct="0"/>
            <a:endParaRPr lang="en-US" sz="2200"/>
          </a:p>
          <a:p>
            <a:pPr defTabSz="1019175" eaLnBrk="0" hangingPunct="0"/>
            <a:r>
              <a:rPr lang="en-US" sz="2200"/>
              <a:t>2. Maki DG, Kluger DM, Crnich CJ. The risk of bloodstream infection in adults with different intravascular devices: a systematic review of 200 published prospective studies. Mayo Clin Proc 2006.  81:1159–1171</a:t>
            </a:r>
          </a:p>
          <a:p>
            <a:pPr defTabSz="1019175" eaLnBrk="0" hangingPunct="0"/>
            <a:endParaRPr lang="en-US" sz="2200"/>
          </a:p>
          <a:p>
            <a:pPr defTabSz="1019175" eaLnBrk="0" hangingPunct="0"/>
            <a:r>
              <a:rPr lang="en-US" sz="2200"/>
              <a:t>3. Donlan RM, Murga R, Bell M, Toscano CM, Carr JH, Novicki TJ, Zuckerman C, Corey LC, Miller JM. Protocol for detection of biofilms on needleless connectors </a:t>
            </a:r>
          </a:p>
          <a:p>
            <a:pPr defTabSz="1019175" eaLnBrk="0" hangingPunct="0"/>
            <a:r>
              <a:rPr lang="en-US" sz="2200"/>
              <a:t>attached to central venous catheters. J Clin Microbiol. 2001. 39:750-3. </a:t>
            </a:r>
          </a:p>
          <a:p>
            <a:pPr defTabSz="1019175" eaLnBrk="0" hangingPunct="0"/>
            <a:endParaRPr lang="en-US" sz="2200"/>
          </a:p>
          <a:p>
            <a:pPr defTabSz="1019175"/>
            <a:r>
              <a:rPr lang="en-US" sz="2200"/>
              <a:t>4. Ryder M, Fisher S, Hamilton G, Hamilton M, James G. Bacterial transfer through needlefree connectors:</a:t>
            </a:r>
          </a:p>
          <a:p>
            <a:pPr defTabSz="1019175"/>
            <a:r>
              <a:rPr lang="en-US" sz="2200"/>
              <a:t>comparison of nine different devices. Presented at the Society for Healthcare Epidemiology of America Annual Scientific Meeting, April 2007</a:t>
            </a:r>
          </a:p>
        </p:txBody>
      </p:sp>
      <p:sp>
        <p:nvSpPr>
          <p:cNvPr id="14427" name="Text Box 169"/>
          <p:cNvSpPr txBox="1">
            <a:spLocks noChangeArrowheads="1"/>
          </p:cNvSpPr>
          <p:nvPr/>
        </p:nvSpPr>
        <p:spPr bwMode="auto">
          <a:xfrm>
            <a:off x="8764588" y="5599113"/>
            <a:ext cx="7335837" cy="10383837"/>
          </a:xfrm>
          <a:prstGeom prst="rect">
            <a:avLst/>
          </a:prstGeom>
          <a:noFill/>
          <a:ln w="9525">
            <a:noFill/>
            <a:miter lim="800000"/>
            <a:headEnd/>
            <a:tailEnd/>
          </a:ln>
        </p:spPr>
        <p:txBody>
          <a:bodyPr lIns="0" tIns="0" rIns="0" bIns="0">
            <a:spAutoFit/>
          </a:bodyPr>
          <a:lstStyle/>
          <a:p>
            <a:pPr defTabSz="1019175" eaLnBrk="0" hangingPunct="0"/>
            <a:r>
              <a:rPr lang="en-US" sz="2200"/>
              <a:t>The connector septum was inoculated twice a day with 10</a:t>
            </a:r>
            <a:r>
              <a:rPr lang="en-US" sz="2200" baseline="30000"/>
              <a:t>6</a:t>
            </a:r>
            <a:r>
              <a:rPr lang="en-US" sz="2200"/>
              <a:t> CFU </a:t>
            </a:r>
            <a:r>
              <a:rPr lang="en-US" sz="2200" i="1"/>
              <a:t>Staphylococcus aureus</a:t>
            </a:r>
            <a:r>
              <a:rPr lang="en-US" sz="2200"/>
              <a:t> ATCC # 6538. The inoculated connector was allowed to dry for 30 minutes and then was attached to a catheter. </a:t>
            </a:r>
          </a:p>
          <a:p>
            <a:pPr defTabSz="1019175" eaLnBrk="0" hangingPunct="0"/>
            <a:endParaRPr lang="en-US" sz="2200"/>
          </a:p>
          <a:p>
            <a:pPr defTabSz="1019175" eaLnBrk="0" hangingPunct="0"/>
            <a:r>
              <a:rPr lang="en-US" sz="2200"/>
              <a:t>Each connector-catheter set was flushed with 3.0 ml sterile saline which was collected and plated (First Flush).  The catheter-connector sets were sterile saline (SS) flushed twice more, locked with sterile Brain Heart Infusion Broth (BHI) for 1 hour and SS flushed three more times. The last flush was also collected and plated (Last Flush).  </a:t>
            </a:r>
          </a:p>
          <a:p>
            <a:pPr defTabSz="1019175" eaLnBrk="0" hangingPunct="0"/>
            <a:endParaRPr lang="en-US" sz="2200"/>
          </a:p>
          <a:p>
            <a:pPr defTabSz="1019175" eaLnBrk="0" hangingPunct="0"/>
            <a:r>
              <a:rPr lang="en-US" sz="2200"/>
              <a:t>The connector-catheter sets were inoculated a second time each day after the 6th sterile saline flush followed by a second round of flushing, plating and locks for a total of 18 connector accesses daily, considered to be a routine number of accesses in an intensive care unit. </a:t>
            </a:r>
          </a:p>
          <a:p>
            <a:pPr defTabSz="1019175" eaLnBrk="0" hangingPunct="0"/>
            <a:endParaRPr lang="en-US" sz="2200"/>
          </a:p>
          <a:p>
            <a:pPr defTabSz="1019175" eaLnBrk="0" hangingPunct="0"/>
            <a:r>
              <a:rPr lang="en-US" sz="2200"/>
              <a:t>The entire procedure, inoculation and flushing, was repeated each day for 5 days. On Days 4 and 5, two connector-catheter sets for each connector type were destructively sampled for bacterial counts and microscopy. </a:t>
            </a:r>
          </a:p>
          <a:p>
            <a:pPr defTabSz="1019175" eaLnBrk="0" hangingPunct="0"/>
            <a:endParaRPr lang="en-US" sz="2200"/>
          </a:p>
          <a:p>
            <a:pPr defTabSz="1019175" eaLnBrk="0" hangingPunct="0"/>
            <a:r>
              <a:rPr lang="en-US" sz="2200"/>
              <a:t>Statistical analysis was performed using mixed effect ANOVA analysis and Tukey’s tests to determine significant mean differences of bacteria in the flush, hub, catheter segment or connector amongst the different needle-free connectors. A multiple linear regression was used to determine if any combination of the variables measured in the study could significantly predict the log density of bacteria either in the flush.</a:t>
            </a:r>
          </a:p>
        </p:txBody>
      </p:sp>
      <p:sp>
        <p:nvSpPr>
          <p:cNvPr id="14428" name="Text Box 26"/>
          <p:cNvSpPr txBox="1">
            <a:spLocks noChangeArrowheads="1"/>
          </p:cNvSpPr>
          <p:nvPr/>
        </p:nvSpPr>
        <p:spPr bwMode="auto">
          <a:xfrm>
            <a:off x="8758238" y="4627563"/>
            <a:ext cx="7275512" cy="563562"/>
          </a:xfrm>
          <a:prstGeom prst="rect">
            <a:avLst/>
          </a:prstGeom>
          <a:solidFill>
            <a:srgbClr val="003366"/>
          </a:solidFill>
          <a:ln w="9525">
            <a:noFill/>
            <a:miter lim="800000"/>
            <a:headEnd/>
            <a:tailEnd/>
          </a:ln>
        </p:spPr>
        <p:txBody>
          <a:bodyPr lIns="101882" tIns="50941" rIns="101882" bIns="50941"/>
          <a:lstStyle/>
          <a:p>
            <a:pPr algn="ctr" defTabSz="1019175" eaLnBrk="0" hangingPunct="0"/>
            <a:r>
              <a:rPr lang="en-US" sz="3200" b="1">
                <a:solidFill>
                  <a:srgbClr val="D2E1EB"/>
                </a:solidFill>
                <a:latin typeface="Verdana" pitchFamily="34" charset="0"/>
              </a:rPr>
              <a:t>METHODS</a:t>
            </a:r>
            <a:endParaRPr lang="en-US" sz="3200">
              <a:solidFill>
                <a:srgbClr val="D2E1EB"/>
              </a:solidFill>
              <a:latin typeface="Verdana" pitchFamily="34" charset="0"/>
            </a:endParaRPr>
          </a:p>
        </p:txBody>
      </p:sp>
      <p:sp>
        <p:nvSpPr>
          <p:cNvPr id="14429" name="Text Box 26"/>
          <p:cNvSpPr txBox="1">
            <a:spLocks noChangeArrowheads="1"/>
          </p:cNvSpPr>
          <p:nvPr/>
        </p:nvSpPr>
        <p:spPr bwMode="auto">
          <a:xfrm>
            <a:off x="24971375" y="4627563"/>
            <a:ext cx="7275513" cy="563562"/>
          </a:xfrm>
          <a:prstGeom prst="rect">
            <a:avLst/>
          </a:prstGeom>
          <a:solidFill>
            <a:srgbClr val="003366"/>
          </a:solidFill>
          <a:ln w="9525">
            <a:noFill/>
            <a:miter lim="800000"/>
            <a:headEnd/>
            <a:tailEnd/>
          </a:ln>
        </p:spPr>
        <p:txBody>
          <a:bodyPr lIns="101882" tIns="50941" rIns="101882" bIns="50941"/>
          <a:lstStyle/>
          <a:p>
            <a:pPr algn="ctr" defTabSz="1019175" eaLnBrk="0" hangingPunct="0"/>
            <a:r>
              <a:rPr lang="en-US" sz="3200" b="1">
                <a:solidFill>
                  <a:srgbClr val="D2E1EB"/>
                </a:solidFill>
                <a:latin typeface="Verdana" pitchFamily="34" charset="0"/>
              </a:rPr>
              <a:t>RESULTS</a:t>
            </a:r>
            <a:endParaRPr lang="en-US" sz="3200">
              <a:solidFill>
                <a:srgbClr val="D2E1EB"/>
              </a:solidFill>
              <a:latin typeface="Verdana" pitchFamily="34" charset="0"/>
            </a:endParaRPr>
          </a:p>
        </p:txBody>
      </p:sp>
      <p:sp>
        <p:nvSpPr>
          <p:cNvPr id="14430" name="Text Box 26"/>
          <p:cNvSpPr txBox="1">
            <a:spLocks noChangeArrowheads="1"/>
          </p:cNvSpPr>
          <p:nvPr/>
        </p:nvSpPr>
        <p:spPr bwMode="auto">
          <a:xfrm>
            <a:off x="33110488" y="19265900"/>
            <a:ext cx="7275512" cy="563563"/>
          </a:xfrm>
          <a:prstGeom prst="rect">
            <a:avLst/>
          </a:prstGeom>
          <a:solidFill>
            <a:srgbClr val="003366"/>
          </a:solidFill>
          <a:ln w="9525">
            <a:noFill/>
            <a:miter lim="800000"/>
            <a:headEnd/>
            <a:tailEnd/>
          </a:ln>
        </p:spPr>
        <p:txBody>
          <a:bodyPr lIns="101882" tIns="50941" rIns="101882" bIns="50941"/>
          <a:lstStyle/>
          <a:p>
            <a:pPr algn="ctr" defTabSz="1019175" eaLnBrk="0" hangingPunct="0"/>
            <a:r>
              <a:rPr lang="en-US" sz="3200" b="1">
                <a:solidFill>
                  <a:srgbClr val="D2E1EB"/>
                </a:solidFill>
                <a:latin typeface="Verdana" pitchFamily="34" charset="0"/>
              </a:rPr>
              <a:t>REFERENCES</a:t>
            </a:r>
            <a:endParaRPr lang="en-US" sz="3200">
              <a:solidFill>
                <a:srgbClr val="D2E1EB"/>
              </a:solidFill>
              <a:latin typeface="Verdana" pitchFamily="34" charset="0"/>
            </a:endParaRPr>
          </a:p>
        </p:txBody>
      </p:sp>
      <p:sp>
        <p:nvSpPr>
          <p:cNvPr id="14431" name="Text Box 26"/>
          <p:cNvSpPr txBox="1">
            <a:spLocks noChangeArrowheads="1"/>
          </p:cNvSpPr>
          <p:nvPr/>
        </p:nvSpPr>
        <p:spPr bwMode="auto">
          <a:xfrm>
            <a:off x="16922750" y="4627563"/>
            <a:ext cx="7275513" cy="563562"/>
          </a:xfrm>
          <a:prstGeom prst="rect">
            <a:avLst/>
          </a:prstGeom>
          <a:solidFill>
            <a:srgbClr val="003366"/>
          </a:solidFill>
          <a:ln w="9525">
            <a:noFill/>
            <a:miter lim="800000"/>
            <a:headEnd/>
            <a:tailEnd/>
          </a:ln>
        </p:spPr>
        <p:txBody>
          <a:bodyPr lIns="101882" tIns="50941" rIns="101882" bIns="50941"/>
          <a:lstStyle/>
          <a:p>
            <a:pPr algn="ctr" defTabSz="1019175" eaLnBrk="0" hangingPunct="0"/>
            <a:r>
              <a:rPr lang="en-US" sz="3200" b="1">
                <a:solidFill>
                  <a:srgbClr val="D2E1EB"/>
                </a:solidFill>
                <a:latin typeface="Verdana" pitchFamily="34" charset="0"/>
              </a:rPr>
              <a:t>RESULTS</a:t>
            </a:r>
            <a:endParaRPr lang="en-US" sz="3200">
              <a:solidFill>
                <a:srgbClr val="D2E1EB"/>
              </a:solidFill>
              <a:latin typeface="Verdana" pitchFamily="34" charset="0"/>
            </a:endParaRPr>
          </a:p>
        </p:txBody>
      </p:sp>
      <p:sp>
        <p:nvSpPr>
          <p:cNvPr id="14432" name="Text Box 149"/>
          <p:cNvSpPr txBox="1">
            <a:spLocks noChangeArrowheads="1"/>
          </p:cNvSpPr>
          <p:nvPr/>
        </p:nvSpPr>
        <p:spPr bwMode="auto">
          <a:xfrm>
            <a:off x="706438" y="13460413"/>
            <a:ext cx="7270750" cy="1674812"/>
          </a:xfrm>
          <a:prstGeom prst="rect">
            <a:avLst/>
          </a:prstGeom>
          <a:noFill/>
          <a:ln w="9525">
            <a:noFill/>
            <a:miter lim="800000"/>
            <a:headEnd/>
            <a:tailEnd/>
          </a:ln>
        </p:spPr>
        <p:txBody>
          <a:bodyPr lIns="0" tIns="0" rIns="0" bIns="0">
            <a:spAutoFit/>
          </a:bodyPr>
          <a:lstStyle/>
          <a:p>
            <a:pPr defTabSz="1019175" eaLnBrk="0" hangingPunct="0"/>
            <a:r>
              <a:rPr lang="en-US" sz="2200"/>
              <a:t>A total of 8 needle-free connectors were evaluated in this study.  Three of each connector type were evaluated in three replicate runs (n=9) with the MicroClave</a:t>
            </a:r>
            <a:r>
              <a:rPr lang="en-US" sz="2200" b="1">
                <a:cs typeface="Arial" charset="0"/>
              </a:rPr>
              <a:t>®</a:t>
            </a:r>
            <a:r>
              <a:rPr lang="en-US" sz="2200"/>
              <a:t> (ICU Medical Inc.) serving as the matched control for every run (n =27).</a:t>
            </a:r>
          </a:p>
        </p:txBody>
      </p:sp>
      <p:sp>
        <p:nvSpPr>
          <p:cNvPr id="14433" name="Text Box 26"/>
          <p:cNvSpPr txBox="1">
            <a:spLocks noChangeArrowheads="1"/>
          </p:cNvSpPr>
          <p:nvPr/>
        </p:nvSpPr>
        <p:spPr bwMode="auto">
          <a:xfrm>
            <a:off x="693738" y="12730163"/>
            <a:ext cx="7275512" cy="563562"/>
          </a:xfrm>
          <a:prstGeom prst="rect">
            <a:avLst/>
          </a:prstGeom>
          <a:solidFill>
            <a:srgbClr val="003366"/>
          </a:solidFill>
          <a:ln w="9525">
            <a:noFill/>
            <a:miter lim="800000"/>
            <a:headEnd/>
            <a:tailEnd/>
          </a:ln>
        </p:spPr>
        <p:txBody>
          <a:bodyPr lIns="101882" tIns="50941" rIns="101882" bIns="50941"/>
          <a:lstStyle/>
          <a:p>
            <a:pPr algn="ctr" defTabSz="1019175" eaLnBrk="0" hangingPunct="0"/>
            <a:r>
              <a:rPr lang="en-US" sz="3200" b="1">
                <a:solidFill>
                  <a:srgbClr val="D2E1EB"/>
                </a:solidFill>
                <a:latin typeface="Verdana" pitchFamily="34" charset="0"/>
              </a:rPr>
              <a:t>METHODS</a:t>
            </a:r>
            <a:endParaRPr lang="en-US" sz="3200">
              <a:solidFill>
                <a:srgbClr val="D2E1EB"/>
              </a:solidFill>
              <a:latin typeface="Verdana" pitchFamily="34" charset="0"/>
            </a:endParaRPr>
          </a:p>
        </p:txBody>
      </p:sp>
      <p:pic>
        <p:nvPicPr>
          <p:cNvPr id="14434" name="Picture 45" descr="Photo 1crop"/>
          <p:cNvPicPr>
            <a:picLocks noChangeAspect="1" noChangeArrowheads="1"/>
          </p:cNvPicPr>
          <p:nvPr/>
        </p:nvPicPr>
        <p:blipFill>
          <a:blip r:embed="rId3"/>
          <a:srcRect/>
          <a:stretch>
            <a:fillRect/>
          </a:stretch>
        </p:blipFill>
        <p:spPr bwMode="auto">
          <a:xfrm>
            <a:off x="9994900" y="16378238"/>
            <a:ext cx="3694113" cy="5265737"/>
          </a:xfrm>
          <a:prstGeom prst="rect">
            <a:avLst/>
          </a:prstGeom>
          <a:noFill/>
          <a:ln w="15875">
            <a:solidFill>
              <a:schemeClr val="tx1"/>
            </a:solidFill>
            <a:miter lim="800000"/>
            <a:headEnd/>
            <a:tailEnd/>
          </a:ln>
        </p:spPr>
      </p:pic>
      <p:sp>
        <p:nvSpPr>
          <p:cNvPr id="14435" name="Text Box 26"/>
          <p:cNvSpPr txBox="1">
            <a:spLocks noChangeArrowheads="1"/>
          </p:cNvSpPr>
          <p:nvPr/>
        </p:nvSpPr>
        <p:spPr bwMode="auto">
          <a:xfrm>
            <a:off x="33110488" y="27109738"/>
            <a:ext cx="7275512" cy="563562"/>
          </a:xfrm>
          <a:prstGeom prst="rect">
            <a:avLst/>
          </a:prstGeom>
          <a:solidFill>
            <a:srgbClr val="003366"/>
          </a:solidFill>
          <a:ln w="9525">
            <a:noFill/>
            <a:miter lim="800000"/>
            <a:headEnd/>
            <a:tailEnd/>
          </a:ln>
        </p:spPr>
        <p:txBody>
          <a:bodyPr lIns="101882" tIns="50941" rIns="101882" bIns="50941"/>
          <a:lstStyle/>
          <a:p>
            <a:pPr algn="ctr" defTabSz="1019175" eaLnBrk="0" hangingPunct="0"/>
            <a:r>
              <a:rPr lang="en-US" sz="3200" b="1">
                <a:solidFill>
                  <a:srgbClr val="D2E1EB"/>
                </a:solidFill>
                <a:latin typeface="Verdana" pitchFamily="34" charset="0"/>
              </a:rPr>
              <a:t>ACKNOWLEDGEMENTS</a:t>
            </a:r>
            <a:endParaRPr lang="en-US" sz="3200">
              <a:solidFill>
                <a:srgbClr val="D2E1EB"/>
              </a:solidFill>
              <a:latin typeface="Verdana" pitchFamily="34" charset="0"/>
            </a:endParaRPr>
          </a:p>
        </p:txBody>
      </p:sp>
      <p:sp>
        <p:nvSpPr>
          <p:cNvPr id="14436" name="Text Box 158"/>
          <p:cNvSpPr txBox="1">
            <a:spLocks noChangeArrowheads="1"/>
          </p:cNvSpPr>
          <p:nvPr/>
        </p:nvSpPr>
        <p:spPr bwMode="auto">
          <a:xfrm>
            <a:off x="33110488" y="27946350"/>
            <a:ext cx="7224712" cy="334963"/>
          </a:xfrm>
          <a:prstGeom prst="rect">
            <a:avLst/>
          </a:prstGeom>
          <a:noFill/>
          <a:ln w="9525">
            <a:noFill/>
            <a:miter lim="800000"/>
            <a:headEnd/>
            <a:tailEnd/>
          </a:ln>
        </p:spPr>
        <p:txBody>
          <a:bodyPr lIns="0" tIns="0" rIns="0" bIns="0">
            <a:spAutoFit/>
          </a:bodyPr>
          <a:lstStyle/>
          <a:p>
            <a:pPr defTabSz="1019175" eaLnBrk="0" hangingPunct="0"/>
            <a:r>
              <a:rPr lang="en-US" sz="2200"/>
              <a:t>This research was funded by ICU Medical. </a:t>
            </a:r>
          </a:p>
        </p:txBody>
      </p:sp>
      <p:sp>
        <p:nvSpPr>
          <p:cNvPr id="14437" name="Text Box 26"/>
          <p:cNvSpPr txBox="1">
            <a:spLocks noChangeArrowheads="1"/>
          </p:cNvSpPr>
          <p:nvPr/>
        </p:nvSpPr>
        <p:spPr bwMode="auto">
          <a:xfrm>
            <a:off x="33110488" y="4662488"/>
            <a:ext cx="7275512" cy="563562"/>
          </a:xfrm>
          <a:prstGeom prst="rect">
            <a:avLst/>
          </a:prstGeom>
          <a:solidFill>
            <a:srgbClr val="003366"/>
          </a:solidFill>
          <a:ln w="9525">
            <a:noFill/>
            <a:miter lim="800000"/>
            <a:headEnd/>
            <a:tailEnd/>
          </a:ln>
        </p:spPr>
        <p:txBody>
          <a:bodyPr lIns="101882" tIns="50941" rIns="101882" bIns="50941"/>
          <a:lstStyle/>
          <a:p>
            <a:pPr algn="ctr" defTabSz="1019175" eaLnBrk="0" hangingPunct="0"/>
            <a:r>
              <a:rPr lang="en-US" sz="3200" b="1">
                <a:solidFill>
                  <a:srgbClr val="D2E1EB"/>
                </a:solidFill>
                <a:latin typeface="Verdana" pitchFamily="34" charset="0"/>
              </a:rPr>
              <a:t>RESULTS</a:t>
            </a:r>
            <a:endParaRPr lang="en-US" sz="3200">
              <a:solidFill>
                <a:srgbClr val="D2E1EB"/>
              </a:solidFill>
              <a:latin typeface="Verdana" pitchFamily="34" charset="0"/>
            </a:endParaRPr>
          </a:p>
        </p:txBody>
      </p:sp>
      <p:sp>
        <p:nvSpPr>
          <p:cNvPr id="14438" name="Text Box 164"/>
          <p:cNvSpPr txBox="1">
            <a:spLocks noChangeArrowheads="1"/>
          </p:cNvSpPr>
          <p:nvPr/>
        </p:nvSpPr>
        <p:spPr bwMode="auto">
          <a:xfrm>
            <a:off x="17091025" y="5829300"/>
            <a:ext cx="7242175" cy="334963"/>
          </a:xfrm>
          <a:prstGeom prst="rect">
            <a:avLst/>
          </a:prstGeom>
          <a:noFill/>
          <a:ln w="9525">
            <a:noFill/>
            <a:miter lim="800000"/>
            <a:headEnd/>
            <a:tailEnd/>
          </a:ln>
        </p:spPr>
        <p:txBody>
          <a:bodyPr lIns="0" tIns="0" rIns="0" bIns="0">
            <a:spAutoFit/>
          </a:bodyPr>
          <a:lstStyle/>
          <a:p>
            <a:pPr algn="ctr" defTabSz="1019175" eaLnBrk="0" hangingPunct="0"/>
            <a:r>
              <a:rPr lang="en-US" sz="2200" b="1"/>
              <a:t>Surface Inoculation</a:t>
            </a:r>
          </a:p>
        </p:txBody>
      </p:sp>
      <p:sp>
        <p:nvSpPr>
          <p:cNvPr id="14439" name="Text Box 164"/>
          <p:cNvSpPr txBox="1">
            <a:spLocks noChangeArrowheads="1"/>
          </p:cNvSpPr>
          <p:nvPr/>
        </p:nvSpPr>
        <p:spPr bwMode="auto">
          <a:xfrm>
            <a:off x="16821150" y="11371263"/>
            <a:ext cx="7242175" cy="2679700"/>
          </a:xfrm>
          <a:prstGeom prst="rect">
            <a:avLst/>
          </a:prstGeom>
          <a:noFill/>
          <a:ln w="9525">
            <a:noFill/>
            <a:miter lim="800000"/>
            <a:headEnd/>
            <a:tailEnd/>
          </a:ln>
        </p:spPr>
        <p:txBody>
          <a:bodyPr lIns="0" tIns="0" rIns="0" bIns="0">
            <a:spAutoFit/>
          </a:bodyPr>
          <a:lstStyle/>
          <a:p>
            <a:pPr defTabSz="1019175" eaLnBrk="0" hangingPunct="0"/>
            <a:r>
              <a:rPr lang="en-US" sz="2200"/>
              <a:t>The mean log densities (LD) of the surface inoculations averaged across all days were statistically equivalent as long as mean differences as large as 0.37 were assumed to be negligible. For each day individually, the mean LD of the surface inoculum (averaged across the two inoculations for each day) were shown to be statistically equivalent as long as mean differences as large as 0.53 were assumed to be negligible. </a:t>
            </a:r>
          </a:p>
        </p:txBody>
      </p:sp>
      <p:sp>
        <p:nvSpPr>
          <p:cNvPr id="14440" name="Rectangle 80"/>
          <p:cNvSpPr>
            <a:spLocks noChangeArrowheads="1"/>
          </p:cNvSpPr>
          <p:nvPr/>
        </p:nvSpPr>
        <p:spPr bwMode="auto">
          <a:xfrm>
            <a:off x="0" y="0"/>
            <a:ext cx="41148000" cy="0"/>
          </a:xfrm>
          <a:prstGeom prst="rect">
            <a:avLst/>
          </a:prstGeom>
          <a:noFill/>
          <a:ln w="9525">
            <a:noFill/>
            <a:miter lim="800000"/>
            <a:headEnd/>
            <a:tailEnd/>
          </a:ln>
        </p:spPr>
        <p:txBody>
          <a:bodyPr wrap="none" anchor="ctr">
            <a:spAutoFit/>
          </a:bodyPr>
          <a:lstStyle/>
          <a:p>
            <a:endParaRPr lang="en-US"/>
          </a:p>
        </p:txBody>
      </p:sp>
      <p:graphicFrame>
        <p:nvGraphicFramePr>
          <p:cNvPr id="14417" name="Object 81"/>
          <p:cNvGraphicFramePr>
            <a:graphicFrameLocks noChangeAspect="1"/>
          </p:cNvGraphicFramePr>
          <p:nvPr/>
        </p:nvGraphicFramePr>
        <p:xfrm>
          <a:off x="16630650" y="14620875"/>
          <a:ext cx="7886700" cy="5257800"/>
        </p:xfrm>
        <a:graphic>
          <a:graphicData uri="http://schemas.openxmlformats.org/presentationml/2006/ole">
            <p:oleObj spid="_x0000_s14417" name="Graph" r:id="rId4" imgW="5486400" imgH="3657600" progId="MtbGraph.Document.16">
              <p:embed/>
            </p:oleObj>
          </a:graphicData>
        </a:graphic>
      </p:graphicFrame>
      <p:sp>
        <p:nvSpPr>
          <p:cNvPr id="14441" name="Text Box 164"/>
          <p:cNvSpPr txBox="1">
            <a:spLocks noChangeArrowheads="1"/>
          </p:cNvSpPr>
          <p:nvPr/>
        </p:nvSpPr>
        <p:spPr bwMode="auto">
          <a:xfrm>
            <a:off x="16891000" y="20240625"/>
            <a:ext cx="7242175" cy="2344738"/>
          </a:xfrm>
          <a:prstGeom prst="rect">
            <a:avLst/>
          </a:prstGeom>
          <a:noFill/>
          <a:ln w="9525">
            <a:noFill/>
            <a:miter lim="800000"/>
            <a:headEnd/>
            <a:tailEnd/>
          </a:ln>
        </p:spPr>
        <p:txBody>
          <a:bodyPr lIns="0" tIns="0" rIns="0" bIns="0">
            <a:spAutoFit/>
          </a:bodyPr>
          <a:lstStyle/>
          <a:p>
            <a:pPr defTabSz="1019175" eaLnBrk="0" hangingPunct="0"/>
            <a:r>
              <a:rPr lang="en-US" sz="2200"/>
              <a:t>The mean log density (LD) in the daily flush for the MicroClave connector was significantly smaller compared to any of the other connector types tested (p&lt;0.0005).  </a:t>
            </a:r>
          </a:p>
          <a:p>
            <a:pPr defTabSz="1019175" eaLnBrk="0" hangingPunct="0"/>
            <a:endParaRPr lang="en-US" sz="2200"/>
          </a:p>
          <a:p>
            <a:pPr defTabSz="1019175" eaLnBrk="0" hangingPunct="0"/>
            <a:r>
              <a:rPr lang="en-US" sz="2200"/>
              <a:t>The Q-Syte had the significantly largest mean LD of bacteria in the flush compared to any of the other connector types. (p &lt;0.0005).  </a:t>
            </a:r>
          </a:p>
        </p:txBody>
      </p:sp>
      <p:sp>
        <p:nvSpPr>
          <p:cNvPr id="14442" name="Text Box 164"/>
          <p:cNvSpPr txBox="1">
            <a:spLocks noChangeArrowheads="1"/>
          </p:cNvSpPr>
          <p:nvPr/>
        </p:nvSpPr>
        <p:spPr bwMode="auto">
          <a:xfrm>
            <a:off x="33143825" y="13030200"/>
            <a:ext cx="7242175" cy="6096000"/>
          </a:xfrm>
          <a:prstGeom prst="rect">
            <a:avLst/>
          </a:prstGeom>
          <a:noFill/>
          <a:ln w="9525">
            <a:noFill/>
            <a:miter lim="800000"/>
            <a:headEnd/>
            <a:tailEnd/>
          </a:ln>
        </p:spPr>
        <p:txBody>
          <a:bodyPr lIns="0" tIns="0" rIns="0" bIns="0">
            <a:spAutoFit/>
          </a:bodyPr>
          <a:lstStyle/>
          <a:p>
            <a:pPr defTabSz="1019175"/>
            <a:r>
              <a:rPr lang="en-US"/>
              <a:t>The MicroClave connector had the significantly smallest mean log density (LD) of bacteria in the flush compared to any of the other connector types (p&lt;0.0005).  </a:t>
            </a:r>
          </a:p>
          <a:p>
            <a:pPr defTabSz="1019175"/>
            <a:endParaRPr lang="en-US"/>
          </a:p>
          <a:p>
            <a:pPr defTabSz="1019175"/>
            <a:r>
              <a:rPr lang="en-US"/>
              <a:t>The mean LD of bacteria in the hub for the MicroClave connector was significantly smaller than the SmartSite, Invision, Q-Syte and Bionector connectors.</a:t>
            </a:r>
          </a:p>
          <a:p>
            <a:pPr defTabSz="1019175"/>
            <a:endParaRPr lang="en-US"/>
          </a:p>
          <a:p>
            <a:pPr defTabSz="1019175"/>
            <a:r>
              <a:rPr lang="en-US"/>
              <a:t>The mean LD of bacteria in the catheter segment for the MicroClave was significantly smaller that the SmartSite, Invision, Q-Syte and Bionector connectors.</a:t>
            </a:r>
          </a:p>
          <a:p>
            <a:pPr defTabSz="1019175"/>
            <a:endParaRPr lang="en-US"/>
          </a:p>
          <a:p>
            <a:pPr defTabSz="1019175"/>
            <a:r>
              <a:rPr lang="en-US"/>
              <a:t>The mean LD of bacteria in the MicroClave connector was significantly smaller than the SmartSite, Invision, and Bionector connectors.  </a:t>
            </a:r>
          </a:p>
          <a:p>
            <a:pPr defTabSz="1019175"/>
            <a:endParaRPr lang="en-US"/>
          </a:p>
          <a:p>
            <a:pPr defTabSz="1019175"/>
            <a:r>
              <a:rPr lang="en-US"/>
              <a:t>The daily mean LD of bacteria attached in the hub and in the connector were better predictors of the daily mean LD of bacteria recovered from the flush than the mean LD of bacteria in the catheter segment.</a:t>
            </a:r>
          </a:p>
        </p:txBody>
      </p:sp>
      <p:sp>
        <p:nvSpPr>
          <p:cNvPr id="14443" name="Text Box 164"/>
          <p:cNvSpPr txBox="1">
            <a:spLocks noChangeArrowheads="1"/>
          </p:cNvSpPr>
          <p:nvPr/>
        </p:nvSpPr>
        <p:spPr bwMode="auto">
          <a:xfrm>
            <a:off x="16860838" y="27974925"/>
            <a:ext cx="7242175" cy="1004888"/>
          </a:xfrm>
          <a:prstGeom prst="rect">
            <a:avLst/>
          </a:prstGeom>
          <a:noFill/>
          <a:ln w="9525">
            <a:noFill/>
            <a:miter lim="800000"/>
            <a:headEnd/>
            <a:tailEnd/>
          </a:ln>
        </p:spPr>
        <p:txBody>
          <a:bodyPr lIns="0" tIns="0" rIns="0" bIns="0">
            <a:spAutoFit/>
          </a:bodyPr>
          <a:lstStyle/>
          <a:p>
            <a:pPr defTabSz="1019175" eaLnBrk="0" hangingPunct="0"/>
            <a:r>
              <a:rPr lang="en-US" sz="2200"/>
              <a:t>The least square mean for all flushes for all days was calculated. The color scheme indicates the significant groups (p&lt; 0.05).</a:t>
            </a:r>
          </a:p>
        </p:txBody>
      </p:sp>
      <p:sp>
        <p:nvSpPr>
          <p:cNvPr id="14444" name="Rectangle 646"/>
          <p:cNvSpPr>
            <a:spLocks noChangeArrowheads="1"/>
          </p:cNvSpPr>
          <p:nvPr/>
        </p:nvSpPr>
        <p:spPr bwMode="auto">
          <a:xfrm>
            <a:off x="16573500" y="23094950"/>
            <a:ext cx="7807325" cy="4557713"/>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14445" name="Picture 143"/>
          <p:cNvPicPr>
            <a:picLocks noChangeAspect="1" noChangeArrowheads="1"/>
          </p:cNvPicPr>
          <p:nvPr/>
        </p:nvPicPr>
        <p:blipFill>
          <a:blip r:embed="rId5"/>
          <a:srcRect/>
          <a:stretch>
            <a:fillRect/>
          </a:stretch>
        </p:blipFill>
        <p:spPr bwMode="auto">
          <a:xfrm>
            <a:off x="16579850" y="23088600"/>
            <a:ext cx="7839075" cy="4619625"/>
          </a:xfrm>
          <a:prstGeom prst="rect">
            <a:avLst/>
          </a:prstGeom>
          <a:noFill/>
          <a:ln w="9525">
            <a:noFill/>
            <a:miter lim="800000"/>
            <a:headEnd/>
            <a:tailEnd/>
          </a:ln>
        </p:spPr>
      </p:pic>
      <p:sp>
        <p:nvSpPr>
          <p:cNvPr id="14446" name="Rectangle 646"/>
          <p:cNvSpPr>
            <a:spLocks noChangeArrowheads="1"/>
          </p:cNvSpPr>
          <p:nvPr/>
        </p:nvSpPr>
        <p:spPr bwMode="auto">
          <a:xfrm>
            <a:off x="24641175" y="5792788"/>
            <a:ext cx="7864475" cy="4357687"/>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14447" name="Picture 630"/>
          <p:cNvPicPr>
            <a:picLocks noChangeAspect="1" noChangeArrowheads="1"/>
          </p:cNvPicPr>
          <p:nvPr/>
        </p:nvPicPr>
        <p:blipFill>
          <a:blip r:embed="rId6"/>
          <a:srcRect/>
          <a:stretch>
            <a:fillRect/>
          </a:stretch>
        </p:blipFill>
        <p:spPr bwMode="auto">
          <a:xfrm>
            <a:off x="24606250" y="5789613"/>
            <a:ext cx="7947025" cy="4411662"/>
          </a:xfrm>
          <a:prstGeom prst="rect">
            <a:avLst/>
          </a:prstGeom>
          <a:noFill/>
          <a:ln w="9525">
            <a:noFill/>
            <a:miter lim="800000"/>
            <a:headEnd/>
            <a:tailEnd/>
          </a:ln>
        </p:spPr>
      </p:pic>
      <p:sp>
        <p:nvSpPr>
          <p:cNvPr id="14448" name="Text Box 164"/>
          <p:cNvSpPr txBox="1">
            <a:spLocks noChangeArrowheads="1"/>
          </p:cNvSpPr>
          <p:nvPr/>
        </p:nvSpPr>
        <p:spPr bwMode="auto">
          <a:xfrm>
            <a:off x="24880888" y="10487025"/>
            <a:ext cx="7242175" cy="914400"/>
          </a:xfrm>
          <a:prstGeom prst="rect">
            <a:avLst/>
          </a:prstGeom>
          <a:noFill/>
          <a:ln w="9525">
            <a:noFill/>
            <a:miter lim="800000"/>
            <a:headEnd/>
            <a:tailEnd/>
          </a:ln>
        </p:spPr>
        <p:txBody>
          <a:bodyPr lIns="0" tIns="0" rIns="0" bIns="0">
            <a:spAutoFit/>
          </a:bodyPr>
          <a:lstStyle/>
          <a:p>
            <a:pPr defTabSz="1019175" eaLnBrk="0" hangingPunct="0"/>
            <a:r>
              <a:rPr lang="en-US"/>
              <a:t>The least square mean for the destructive sampling of the catheter hubs was calculated for Days 3 and 4 combined. The color scheme indicates the significant groups (p&lt; 0.05)</a:t>
            </a:r>
          </a:p>
        </p:txBody>
      </p:sp>
      <p:sp>
        <p:nvSpPr>
          <p:cNvPr id="14449" name="Rectangle 646"/>
          <p:cNvSpPr>
            <a:spLocks noChangeArrowheads="1"/>
          </p:cNvSpPr>
          <p:nvPr/>
        </p:nvSpPr>
        <p:spPr bwMode="auto">
          <a:xfrm>
            <a:off x="33035875" y="5845175"/>
            <a:ext cx="7807325" cy="402431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4450" name="Text Box 164"/>
          <p:cNvSpPr txBox="1">
            <a:spLocks noChangeArrowheads="1"/>
          </p:cNvSpPr>
          <p:nvPr/>
        </p:nvSpPr>
        <p:spPr bwMode="auto">
          <a:xfrm>
            <a:off x="33091438" y="10353675"/>
            <a:ext cx="7242175" cy="1339850"/>
          </a:xfrm>
          <a:prstGeom prst="rect">
            <a:avLst/>
          </a:prstGeom>
          <a:noFill/>
          <a:ln w="9525">
            <a:noFill/>
            <a:miter lim="800000"/>
            <a:headEnd/>
            <a:tailEnd/>
          </a:ln>
        </p:spPr>
        <p:txBody>
          <a:bodyPr lIns="0" tIns="0" rIns="0" bIns="0">
            <a:spAutoFit/>
          </a:bodyPr>
          <a:lstStyle/>
          <a:p>
            <a:pPr defTabSz="1019175" eaLnBrk="0" hangingPunct="0"/>
            <a:r>
              <a:rPr lang="en-US" sz="2200"/>
              <a:t>The least square mean for the destructive sampling of the connectors was calculated for Days 3 and 4 combined. The color scheme indicates the significant groups          (p&lt; 0.05).</a:t>
            </a:r>
          </a:p>
        </p:txBody>
      </p:sp>
      <p:pic>
        <p:nvPicPr>
          <p:cNvPr id="14451" name="Picture 640"/>
          <p:cNvPicPr>
            <a:picLocks noChangeAspect="1" noChangeArrowheads="1"/>
          </p:cNvPicPr>
          <p:nvPr/>
        </p:nvPicPr>
        <p:blipFill>
          <a:blip r:embed="rId7"/>
          <a:srcRect/>
          <a:stretch>
            <a:fillRect/>
          </a:stretch>
        </p:blipFill>
        <p:spPr bwMode="auto">
          <a:xfrm>
            <a:off x="33043813" y="5845175"/>
            <a:ext cx="7837487" cy="4062413"/>
          </a:xfrm>
          <a:prstGeom prst="rect">
            <a:avLst/>
          </a:prstGeom>
          <a:noFill/>
          <a:ln w="9525">
            <a:noFill/>
            <a:miter lim="800000"/>
            <a:headEnd/>
            <a:tailEnd/>
          </a:ln>
        </p:spPr>
      </p:pic>
      <p:pic>
        <p:nvPicPr>
          <p:cNvPr id="14452" name="Picture 147"/>
          <p:cNvPicPr>
            <a:picLocks noChangeAspect="1" noChangeArrowheads="1"/>
          </p:cNvPicPr>
          <p:nvPr/>
        </p:nvPicPr>
        <p:blipFill>
          <a:blip r:embed="rId8"/>
          <a:srcRect/>
          <a:stretch>
            <a:fillRect/>
          </a:stretch>
        </p:blipFill>
        <p:spPr bwMode="auto">
          <a:xfrm>
            <a:off x="16906875" y="5943600"/>
            <a:ext cx="7200900" cy="4800600"/>
          </a:xfrm>
          <a:prstGeom prst="rect">
            <a:avLst/>
          </a:prstGeom>
          <a:noFill/>
          <a:ln w="9525">
            <a:noFill/>
            <a:miter lim="800000"/>
            <a:headEnd/>
            <a:tailEnd/>
          </a:ln>
        </p:spPr>
      </p:pic>
      <p:grpSp>
        <p:nvGrpSpPr>
          <p:cNvPr id="14453" name="Group 154"/>
          <p:cNvGrpSpPr>
            <a:grpSpLocks/>
          </p:cNvGrpSpPr>
          <p:nvPr/>
        </p:nvGrpSpPr>
        <p:grpSpPr bwMode="auto">
          <a:xfrm>
            <a:off x="25044400" y="19973925"/>
            <a:ext cx="7427913" cy="5943600"/>
            <a:chOff x="5432" y="14616"/>
            <a:chExt cx="4679" cy="3744"/>
          </a:xfrm>
        </p:grpSpPr>
        <p:pic>
          <p:nvPicPr>
            <p:cNvPr id="14478" name="Picture 148" descr="IV catheter"/>
            <p:cNvPicPr>
              <a:picLocks noChangeAspect="1" noChangeArrowheads="1"/>
            </p:cNvPicPr>
            <p:nvPr/>
          </p:nvPicPr>
          <p:blipFill>
            <a:blip r:embed="rId9">
              <a:lum bright="-10000"/>
            </a:blip>
            <a:srcRect/>
            <a:stretch>
              <a:fillRect/>
            </a:stretch>
          </p:blipFill>
          <p:spPr bwMode="auto">
            <a:xfrm>
              <a:off x="5432" y="14616"/>
              <a:ext cx="3128" cy="3744"/>
            </a:xfrm>
            <a:prstGeom prst="rect">
              <a:avLst/>
            </a:prstGeom>
            <a:noFill/>
            <a:ln w="15875">
              <a:solidFill>
                <a:schemeClr val="tx1"/>
              </a:solidFill>
              <a:miter lim="800000"/>
              <a:headEnd/>
              <a:tailEnd/>
            </a:ln>
          </p:spPr>
        </p:pic>
        <p:sp>
          <p:nvSpPr>
            <p:cNvPr id="14479" name="AutoShape 149"/>
            <p:cNvSpPr>
              <a:spLocks noChangeArrowheads="1"/>
            </p:cNvSpPr>
            <p:nvPr/>
          </p:nvSpPr>
          <p:spPr bwMode="auto">
            <a:xfrm>
              <a:off x="5988" y="15372"/>
              <a:ext cx="615" cy="162"/>
            </a:xfrm>
            <a:prstGeom prst="leftArrow">
              <a:avLst>
                <a:gd name="adj1" fmla="val 50000"/>
                <a:gd name="adj2" fmla="val 94907"/>
              </a:avLst>
            </a:prstGeom>
            <a:solidFill>
              <a:schemeClr val="accent1"/>
            </a:solidFill>
            <a:ln w="9525">
              <a:solidFill>
                <a:schemeClr val="tx1"/>
              </a:solidFill>
              <a:miter lim="800000"/>
              <a:headEnd/>
              <a:tailEnd/>
            </a:ln>
          </p:spPr>
          <p:txBody>
            <a:bodyPr wrap="none" anchor="ctr"/>
            <a:lstStyle/>
            <a:p>
              <a:endParaRPr lang="en-US"/>
            </a:p>
          </p:txBody>
        </p:sp>
        <p:sp>
          <p:nvSpPr>
            <p:cNvPr id="14480" name="AutoShape 151"/>
            <p:cNvSpPr>
              <a:spLocks noChangeArrowheads="1"/>
            </p:cNvSpPr>
            <p:nvPr/>
          </p:nvSpPr>
          <p:spPr bwMode="auto">
            <a:xfrm>
              <a:off x="8292" y="17508"/>
              <a:ext cx="615" cy="162"/>
            </a:xfrm>
            <a:prstGeom prst="leftArrow">
              <a:avLst>
                <a:gd name="adj1" fmla="val 50000"/>
                <a:gd name="adj2" fmla="val 94907"/>
              </a:avLst>
            </a:prstGeom>
            <a:solidFill>
              <a:schemeClr val="accent1"/>
            </a:solidFill>
            <a:ln w="9525">
              <a:solidFill>
                <a:schemeClr val="tx1"/>
              </a:solidFill>
              <a:miter lim="800000"/>
              <a:headEnd/>
              <a:tailEnd/>
            </a:ln>
          </p:spPr>
          <p:txBody>
            <a:bodyPr wrap="none" anchor="ctr"/>
            <a:lstStyle/>
            <a:p>
              <a:endParaRPr lang="en-US"/>
            </a:p>
          </p:txBody>
        </p:sp>
        <p:sp>
          <p:nvSpPr>
            <p:cNvPr id="14481" name="Text Box 152"/>
            <p:cNvSpPr txBox="1">
              <a:spLocks noChangeArrowheads="1"/>
            </p:cNvSpPr>
            <p:nvPr/>
          </p:nvSpPr>
          <p:spPr bwMode="auto">
            <a:xfrm>
              <a:off x="8990" y="17455"/>
              <a:ext cx="1121" cy="250"/>
            </a:xfrm>
            <a:prstGeom prst="rect">
              <a:avLst/>
            </a:prstGeom>
            <a:noFill/>
            <a:ln w="9525">
              <a:noFill/>
              <a:miter lim="800000"/>
              <a:headEnd/>
              <a:tailEnd/>
            </a:ln>
          </p:spPr>
          <p:txBody>
            <a:bodyPr wrap="none">
              <a:spAutoFit/>
            </a:bodyPr>
            <a:lstStyle/>
            <a:p>
              <a:r>
                <a:rPr lang="en-US" b="1"/>
                <a:t>Catheter Hub</a:t>
              </a:r>
            </a:p>
          </p:txBody>
        </p:sp>
        <p:sp>
          <p:nvSpPr>
            <p:cNvPr id="14482" name="Text Box 153"/>
            <p:cNvSpPr txBox="1">
              <a:spLocks noChangeArrowheads="1"/>
            </p:cNvSpPr>
            <p:nvPr/>
          </p:nvSpPr>
          <p:spPr bwMode="auto">
            <a:xfrm>
              <a:off x="6662" y="15307"/>
              <a:ext cx="1343" cy="250"/>
            </a:xfrm>
            <a:prstGeom prst="rect">
              <a:avLst/>
            </a:prstGeom>
            <a:noFill/>
            <a:ln w="9525">
              <a:noFill/>
              <a:miter lim="800000"/>
              <a:headEnd/>
              <a:tailEnd/>
            </a:ln>
          </p:spPr>
          <p:txBody>
            <a:bodyPr wrap="none">
              <a:spAutoFit/>
            </a:bodyPr>
            <a:lstStyle/>
            <a:p>
              <a:r>
                <a:rPr lang="en-US" b="1">
                  <a:solidFill>
                    <a:schemeClr val="bg1"/>
                  </a:solidFill>
                </a:rPr>
                <a:t>Catheter Tubing</a:t>
              </a:r>
            </a:p>
          </p:txBody>
        </p:sp>
      </p:grpSp>
      <p:sp>
        <p:nvSpPr>
          <p:cNvPr id="14454" name="Text Box 26"/>
          <p:cNvSpPr txBox="1">
            <a:spLocks noChangeArrowheads="1"/>
          </p:cNvSpPr>
          <p:nvPr/>
        </p:nvSpPr>
        <p:spPr bwMode="auto">
          <a:xfrm>
            <a:off x="33110488" y="12192000"/>
            <a:ext cx="7275512" cy="563563"/>
          </a:xfrm>
          <a:prstGeom prst="rect">
            <a:avLst/>
          </a:prstGeom>
          <a:solidFill>
            <a:srgbClr val="003366"/>
          </a:solidFill>
          <a:ln w="9525">
            <a:noFill/>
            <a:miter lim="800000"/>
            <a:headEnd/>
            <a:tailEnd/>
          </a:ln>
        </p:spPr>
        <p:txBody>
          <a:bodyPr lIns="101882" tIns="50941" rIns="101882" bIns="50941"/>
          <a:lstStyle/>
          <a:p>
            <a:pPr algn="ctr" defTabSz="1019175" eaLnBrk="0" hangingPunct="0"/>
            <a:r>
              <a:rPr lang="en-US" sz="3200" b="1">
                <a:solidFill>
                  <a:srgbClr val="D2E1EB"/>
                </a:solidFill>
                <a:latin typeface="Verdana" pitchFamily="34" charset="0"/>
              </a:rPr>
              <a:t>CONCLUSIONS</a:t>
            </a:r>
            <a:endParaRPr lang="en-US" sz="3200">
              <a:solidFill>
                <a:srgbClr val="D2E1EB"/>
              </a:solidFill>
              <a:latin typeface="Verdana" pitchFamily="34" charset="0"/>
            </a:endParaRPr>
          </a:p>
        </p:txBody>
      </p:sp>
      <p:sp>
        <p:nvSpPr>
          <p:cNvPr id="14455" name="Rectangle 646"/>
          <p:cNvSpPr>
            <a:spLocks noChangeArrowheads="1"/>
          </p:cNvSpPr>
          <p:nvPr/>
        </p:nvSpPr>
        <p:spPr bwMode="auto">
          <a:xfrm>
            <a:off x="24752300" y="13379450"/>
            <a:ext cx="7807325" cy="3843338"/>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14456" name="Picture 634"/>
          <p:cNvPicPr>
            <a:picLocks noChangeAspect="1" noChangeArrowheads="1"/>
          </p:cNvPicPr>
          <p:nvPr/>
        </p:nvPicPr>
        <p:blipFill>
          <a:blip r:embed="rId10"/>
          <a:srcRect/>
          <a:stretch>
            <a:fillRect/>
          </a:stretch>
        </p:blipFill>
        <p:spPr bwMode="auto">
          <a:xfrm>
            <a:off x="24720550" y="13368338"/>
            <a:ext cx="7845425" cy="3900487"/>
          </a:xfrm>
          <a:prstGeom prst="rect">
            <a:avLst/>
          </a:prstGeom>
          <a:noFill/>
          <a:ln w="9525">
            <a:noFill/>
            <a:miter lim="800000"/>
            <a:headEnd/>
            <a:tailEnd/>
          </a:ln>
        </p:spPr>
      </p:pic>
      <p:pic>
        <p:nvPicPr>
          <p:cNvPr id="14457" name="Picture 156" descr="Inoc"/>
          <p:cNvPicPr>
            <a:picLocks noChangeAspect="1" noChangeArrowheads="1"/>
          </p:cNvPicPr>
          <p:nvPr/>
        </p:nvPicPr>
        <p:blipFill>
          <a:blip r:embed="rId11"/>
          <a:srcRect/>
          <a:stretch>
            <a:fillRect/>
          </a:stretch>
        </p:blipFill>
        <p:spPr bwMode="auto">
          <a:xfrm>
            <a:off x="9296400" y="23545800"/>
            <a:ext cx="5740400" cy="4305300"/>
          </a:xfrm>
          <a:prstGeom prst="rect">
            <a:avLst/>
          </a:prstGeom>
          <a:noFill/>
          <a:ln w="15875">
            <a:solidFill>
              <a:schemeClr val="tx1"/>
            </a:solidFill>
            <a:miter lim="800000"/>
            <a:headEnd/>
            <a:tailEnd/>
          </a:ln>
        </p:spPr>
      </p:pic>
      <p:sp>
        <p:nvSpPr>
          <p:cNvPr id="14458" name="Text Box 157"/>
          <p:cNvSpPr txBox="1">
            <a:spLocks noChangeArrowheads="1"/>
          </p:cNvSpPr>
          <p:nvPr/>
        </p:nvSpPr>
        <p:spPr bwMode="auto">
          <a:xfrm>
            <a:off x="8688388" y="28208288"/>
            <a:ext cx="7270750" cy="914400"/>
          </a:xfrm>
          <a:prstGeom prst="rect">
            <a:avLst/>
          </a:prstGeom>
          <a:noFill/>
          <a:ln w="9525">
            <a:noFill/>
            <a:miter lim="800000"/>
            <a:headEnd/>
            <a:tailEnd/>
          </a:ln>
        </p:spPr>
        <p:txBody>
          <a:bodyPr lIns="0" tIns="0" rIns="0" bIns="0">
            <a:spAutoFit/>
          </a:bodyPr>
          <a:lstStyle/>
          <a:p>
            <a:pPr defTabSz="1019175" eaLnBrk="0" hangingPunct="0"/>
            <a:r>
              <a:rPr lang="en-US" b="1"/>
              <a:t>Figure 2.  For surface inoculation controls, the connector was swabbed in order to determine the concentration of bacteria on the connector septum.</a:t>
            </a:r>
            <a:endParaRPr lang="en-US" sz="1800" b="1"/>
          </a:p>
        </p:txBody>
      </p:sp>
      <p:sp>
        <p:nvSpPr>
          <p:cNvPr id="14459" name="Text Box 164"/>
          <p:cNvSpPr txBox="1">
            <a:spLocks noChangeArrowheads="1"/>
          </p:cNvSpPr>
          <p:nvPr/>
        </p:nvSpPr>
        <p:spPr bwMode="auto">
          <a:xfrm>
            <a:off x="24918988" y="17859375"/>
            <a:ext cx="7242175" cy="914400"/>
          </a:xfrm>
          <a:prstGeom prst="rect">
            <a:avLst/>
          </a:prstGeom>
          <a:noFill/>
          <a:ln w="9525">
            <a:noFill/>
            <a:miter lim="800000"/>
            <a:headEnd/>
            <a:tailEnd/>
          </a:ln>
        </p:spPr>
        <p:txBody>
          <a:bodyPr lIns="0" tIns="0" rIns="0" bIns="0">
            <a:spAutoFit/>
          </a:bodyPr>
          <a:lstStyle/>
          <a:p>
            <a:pPr defTabSz="1019175" eaLnBrk="0" hangingPunct="0"/>
            <a:r>
              <a:rPr lang="en-US"/>
              <a:t>The least square mean for the destructive sampling of the catheter segments was calculated for Days 3 and 4 combined. The color scheme indicates the significant groups (p&lt; 0.05).</a:t>
            </a:r>
          </a:p>
        </p:txBody>
      </p:sp>
      <p:grpSp>
        <p:nvGrpSpPr>
          <p:cNvPr id="14460" name="Group 150"/>
          <p:cNvGrpSpPr>
            <a:grpSpLocks/>
          </p:cNvGrpSpPr>
          <p:nvPr/>
        </p:nvGrpSpPr>
        <p:grpSpPr bwMode="auto">
          <a:xfrm>
            <a:off x="495300" y="15330488"/>
            <a:ext cx="7745413" cy="13816012"/>
            <a:chOff x="312" y="9657"/>
            <a:chExt cx="4879" cy="8703"/>
          </a:xfrm>
        </p:grpSpPr>
        <p:grpSp>
          <p:nvGrpSpPr>
            <p:cNvPr id="14461" name="Group 149"/>
            <p:cNvGrpSpPr>
              <a:grpSpLocks/>
            </p:cNvGrpSpPr>
            <p:nvPr/>
          </p:nvGrpSpPr>
          <p:grpSpPr bwMode="auto">
            <a:xfrm>
              <a:off x="312" y="9657"/>
              <a:ext cx="4879" cy="8703"/>
              <a:chOff x="312" y="9657"/>
              <a:chExt cx="4879" cy="8703"/>
            </a:xfrm>
          </p:grpSpPr>
          <p:pic>
            <p:nvPicPr>
              <p:cNvPr id="14463" name="Picture 44" descr="Microclave"/>
              <p:cNvPicPr>
                <a:picLocks noChangeAspect="1" noChangeArrowheads="1"/>
              </p:cNvPicPr>
              <p:nvPr/>
            </p:nvPicPr>
            <p:blipFill>
              <a:blip r:embed="rId12"/>
              <a:srcRect/>
              <a:stretch>
                <a:fillRect/>
              </a:stretch>
            </p:blipFill>
            <p:spPr bwMode="auto">
              <a:xfrm>
                <a:off x="366" y="9657"/>
                <a:ext cx="1548" cy="866"/>
              </a:xfrm>
              <a:prstGeom prst="rect">
                <a:avLst/>
              </a:prstGeom>
              <a:noFill/>
              <a:ln w="15875">
                <a:solidFill>
                  <a:schemeClr val="tx1"/>
                </a:solidFill>
                <a:miter lim="800000"/>
                <a:headEnd/>
                <a:tailEnd/>
              </a:ln>
            </p:spPr>
          </p:pic>
          <p:sp>
            <p:nvSpPr>
              <p:cNvPr id="14464" name="Text Box 149"/>
              <p:cNvSpPr txBox="1">
                <a:spLocks noChangeArrowheads="1"/>
              </p:cNvSpPr>
              <p:nvPr/>
            </p:nvSpPr>
            <p:spPr bwMode="auto">
              <a:xfrm>
                <a:off x="2069" y="9995"/>
                <a:ext cx="2772" cy="211"/>
              </a:xfrm>
              <a:prstGeom prst="rect">
                <a:avLst/>
              </a:prstGeom>
              <a:noFill/>
              <a:ln w="9525">
                <a:noFill/>
                <a:miter lim="800000"/>
                <a:headEnd/>
                <a:tailEnd/>
              </a:ln>
            </p:spPr>
            <p:txBody>
              <a:bodyPr lIns="0" tIns="0" rIns="0" bIns="0">
                <a:spAutoFit/>
              </a:bodyPr>
              <a:lstStyle/>
              <a:p>
                <a:pPr defTabSz="1019175" eaLnBrk="0" hangingPunct="0"/>
                <a:r>
                  <a:rPr lang="en-US" sz="2200"/>
                  <a:t>MicroClave</a:t>
                </a:r>
                <a:r>
                  <a:rPr lang="en-US" sz="2200" b="1">
                    <a:cs typeface="Arial" charset="0"/>
                  </a:rPr>
                  <a:t>®</a:t>
                </a:r>
                <a:r>
                  <a:rPr lang="en-US" sz="2200"/>
                  <a:t> (ICU Medical Inc.)</a:t>
                </a:r>
              </a:p>
            </p:txBody>
          </p:sp>
          <p:pic>
            <p:nvPicPr>
              <p:cNvPr id="14465" name="Picture 48" descr="Invision"/>
              <p:cNvPicPr>
                <a:picLocks noChangeAspect="1" noChangeArrowheads="1"/>
              </p:cNvPicPr>
              <p:nvPr/>
            </p:nvPicPr>
            <p:blipFill>
              <a:blip r:embed="rId13"/>
              <a:srcRect/>
              <a:stretch>
                <a:fillRect/>
              </a:stretch>
            </p:blipFill>
            <p:spPr bwMode="auto">
              <a:xfrm>
                <a:off x="424" y="12720"/>
                <a:ext cx="1304" cy="1000"/>
              </a:xfrm>
              <a:prstGeom prst="rect">
                <a:avLst/>
              </a:prstGeom>
              <a:noFill/>
              <a:ln w="15875">
                <a:solidFill>
                  <a:schemeClr val="tx1"/>
                </a:solidFill>
                <a:miter lim="800000"/>
                <a:headEnd/>
                <a:tailEnd/>
              </a:ln>
            </p:spPr>
          </p:pic>
          <p:pic>
            <p:nvPicPr>
              <p:cNvPr id="14466" name="Picture 52" descr="bionector"/>
              <p:cNvPicPr>
                <a:picLocks noChangeAspect="1" noChangeArrowheads="1"/>
              </p:cNvPicPr>
              <p:nvPr/>
            </p:nvPicPr>
            <p:blipFill>
              <a:blip r:embed="rId14"/>
              <a:srcRect/>
              <a:stretch>
                <a:fillRect/>
              </a:stretch>
            </p:blipFill>
            <p:spPr bwMode="auto">
              <a:xfrm>
                <a:off x="424" y="17160"/>
                <a:ext cx="1140" cy="1200"/>
              </a:xfrm>
              <a:prstGeom prst="rect">
                <a:avLst/>
              </a:prstGeom>
              <a:noFill/>
              <a:ln w="15875">
                <a:solidFill>
                  <a:schemeClr val="tx1"/>
                </a:solidFill>
                <a:miter lim="800000"/>
                <a:headEnd/>
                <a:tailEnd/>
              </a:ln>
            </p:spPr>
          </p:pic>
          <p:sp>
            <p:nvSpPr>
              <p:cNvPr id="14467" name="Text Box 149"/>
              <p:cNvSpPr txBox="1">
                <a:spLocks noChangeArrowheads="1"/>
              </p:cNvSpPr>
              <p:nvPr/>
            </p:nvSpPr>
            <p:spPr bwMode="auto">
              <a:xfrm>
                <a:off x="2053" y="10967"/>
                <a:ext cx="2772" cy="211"/>
              </a:xfrm>
              <a:prstGeom prst="rect">
                <a:avLst/>
              </a:prstGeom>
              <a:noFill/>
              <a:ln w="9525">
                <a:noFill/>
                <a:miter lim="800000"/>
                <a:headEnd/>
                <a:tailEnd/>
              </a:ln>
            </p:spPr>
            <p:txBody>
              <a:bodyPr lIns="0" tIns="0" rIns="0" bIns="0">
                <a:spAutoFit/>
              </a:bodyPr>
              <a:lstStyle/>
              <a:p>
                <a:pPr defTabSz="1019175" eaLnBrk="0" hangingPunct="0"/>
                <a:r>
                  <a:rPr lang="en-US" sz="2200"/>
                  <a:t>SmartSite</a:t>
                </a:r>
                <a:r>
                  <a:rPr lang="en-US" sz="2200" b="1">
                    <a:cs typeface="Arial" charset="0"/>
                  </a:rPr>
                  <a:t>®</a:t>
                </a:r>
                <a:r>
                  <a:rPr lang="en-US" sz="2200"/>
                  <a:t> (CareFusion Corp.)</a:t>
                </a:r>
              </a:p>
            </p:txBody>
          </p:sp>
          <p:sp>
            <p:nvSpPr>
              <p:cNvPr id="14468" name="Text Box 149"/>
              <p:cNvSpPr txBox="1">
                <a:spLocks noChangeArrowheads="1"/>
              </p:cNvSpPr>
              <p:nvPr/>
            </p:nvSpPr>
            <p:spPr bwMode="auto">
              <a:xfrm>
                <a:off x="2036" y="12034"/>
                <a:ext cx="2772" cy="211"/>
              </a:xfrm>
              <a:prstGeom prst="rect">
                <a:avLst/>
              </a:prstGeom>
              <a:noFill/>
              <a:ln w="9525">
                <a:noFill/>
                <a:miter lim="800000"/>
                <a:headEnd/>
                <a:tailEnd/>
              </a:ln>
            </p:spPr>
            <p:txBody>
              <a:bodyPr lIns="0" tIns="0" rIns="0" bIns="0">
                <a:spAutoFit/>
              </a:bodyPr>
              <a:lstStyle/>
              <a:p>
                <a:pPr defTabSz="1019175" eaLnBrk="0" hangingPunct="0"/>
                <a:r>
                  <a:rPr lang="en-US" sz="2200"/>
                  <a:t>ClearLink</a:t>
                </a:r>
                <a:r>
                  <a:rPr lang="en-US" b="1"/>
                  <a:t>®</a:t>
                </a:r>
                <a:r>
                  <a:rPr lang="en-US" sz="2200"/>
                  <a:t> (Baxter Inc.)</a:t>
                </a:r>
              </a:p>
            </p:txBody>
          </p:sp>
          <p:sp>
            <p:nvSpPr>
              <p:cNvPr id="14469" name="Text Box 149"/>
              <p:cNvSpPr txBox="1">
                <a:spLocks noChangeArrowheads="1"/>
              </p:cNvSpPr>
              <p:nvPr/>
            </p:nvSpPr>
            <p:spPr bwMode="auto">
              <a:xfrm>
                <a:off x="1945" y="13066"/>
                <a:ext cx="2956" cy="211"/>
              </a:xfrm>
              <a:prstGeom prst="rect">
                <a:avLst/>
              </a:prstGeom>
              <a:noFill/>
              <a:ln w="9525">
                <a:noFill/>
                <a:miter lim="800000"/>
                <a:headEnd/>
                <a:tailEnd/>
              </a:ln>
            </p:spPr>
            <p:txBody>
              <a:bodyPr lIns="0" tIns="0" rIns="0" bIns="0">
                <a:spAutoFit/>
              </a:bodyPr>
              <a:lstStyle/>
              <a:p>
                <a:pPr defTabSz="1019175" eaLnBrk="0" hangingPunct="0"/>
                <a:r>
                  <a:rPr lang="en-US" sz="2200"/>
                  <a:t>Invision</a:t>
                </a:r>
                <a:r>
                  <a:rPr lang="en-US" sz="2200" b="1">
                    <a:cs typeface="Arial" charset="0"/>
                  </a:rPr>
                  <a:t>®</a:t>
                </a:r>
                <a:r>
                  <a:rPr lang="en-US" sz="2200"/>
                  <a:t> (RyMed Technologies Inc.)</a:t>
                </a:r>
              </a:p>
            </p:txBody>
          </p:sp>
          <p:sp>
            <p:nvSpPr>
              <p:cNvPr id="14470" name="Text Box 149"/>
              <p:cNvSpPr txBox="1">
                <a:spLocks noChangeArrowheads="1"/>
              </p:cNvSpPr>
              <p:nvPr/>
            </p:nvSpPr>
            <p:spPr bwMode="auto">
              <a:xfrm>
                <a:off x="2053" y="15300"/>
                <a:ext cx="2772" cy="211"/>
              </a:xfrm>
              <a:prstGeom prst="rect">
                <a:avLst/>
              </a:prstGeom>
              <a:noFill/>
              <a:ln w="9525">
                <a:noFill/>
                <a:miter lim="800000"/>
                <a:headEnd/>
                <a:tailEnd/>
              </a:ln>
            </p:spPr>
            <p:txBody>
              <a:bodyPr lIns="0" tIns="0" rIns="0" bIns="0">
                <a:spAutoFit/>
              </a:bodyPr>
              <a:lstStyle/>
              <a:p>
                <a:pPr defTabSz="1019175" eaLnBrk="0" hangingPunct="0"/>
                <a:r>
                  <a:rPr lang="en-US" sz="2200"/>
                  <a:t>Q-Syte</a:t>
                </a:r>
                <a:r>
                  <a:rPr lang="en-US" sz="2200" b="1">
                    <a:cs typeface="Arial" charset="0"/>
                    <a:sym typeface="Symbol" pitchFamily="18" charset="2"/>
                  </a:rPr>
                  <a:t></a:t>
                </a:r>
                <a:r>
                  <a:rPr lang="en-US" sz="2200"/>
                  <a:t> (BD and Co.)</a:t>
                </a:r>
              </a:p>
            </p:txBody>
          </p:sp>
          <p:sp>
            <p:nvSpPr>
              <p:cNvPr id="14471" name="Text Box 149"/>
              <p:cNvSpPr txBox="1">
                <a:spLocks noChangeArrowheads="1"/>
              </p:cNvSpPr>
              <p:nvPr/>
            </p:nvSpPr>
            <p:spPr bwMode="auto">
              <a:xfrm>
                <a:off x="2008" y="14206"/>
                <a:ext cx="3183" cy="211"/>
              </a:xfrm>
              <a:prstGeom prst="rect">
                <a:avLst/>
              </a:prstGeom>
              <a:noFill/>
              <a:ln w="9525">
                <a:noFill/>
                <a:miter lim="800000"/>
                <a:headEnd/>
                <a:tailEnd/>
              </a:ln>
            </p:spPr>
            <p:txBody>
              <a:bodyPr lIns="0" tIns="0" rIns="0" bIns="0">
                <a:spAutoFit/>
              </a:bodyPr>
              <a:lstStyle/>
              <a:p>
                <a:pPr defTabSz="1019175" eaLnBrk="0" hangingPunct="0"/>
                <a:r>
                  <a:rPr lang="en-US" sz="2200"/>
                  <a:t>Maximus</a:t>
                </a:r>
                <a:r>
                  <a:rPr lang="en-US" sz="2200" b="1">
                    <a:cs typeface="Arial" charset="0"/>
                  </a:rPr>
                  <a:t>® </a:t>
                </a:r>
                <a:r>
                  <a:rPr lang="en-US" sz="2200">
                    <a:cs typeface="Arial" charset="0"/>
                  </a:rPr>
                  <a:t>(MaxPlus)</a:t>
                </a:r>
                <a:r>
                  <a:rPr lang="en-US" sz="2200"/>
                  <a:t> (CareFusion Inc.)</a:t>
                </a:r>
              </a:p>
            </p:txBody>
          </p:sp>
          <p:sp>
            <p:nvSpPr>
              <p:cNvPr id="14472" name="Text Box 149"/>
              <p:cNvSpPr txBox="1">
                <a:spLocks noChangeArrowheads="1"/>
              </p:cNvSpPr>
              <p:nvPr/>
            </p:nvSpPr>
            <p:spPr bwMode="auto">
              <a:xfrm>
                <a:off x="2096" y="16379"/>
                <a:ext cx="2772" cy="211"/>
              </a:xfrm>
              <a:prstGeom prst="rect">
                <a:avLst/>
              </a:prstGeom>
              <a:noFill/>
              <a:ln w="9525">
                <a:noFill/>
                <a:miter lim="800000"/>
                <a:headEnd/>
                <a:tailEnd/>
              </a:ln>
            </p:spPr>
            <p:txBody>
              <a:bodyPr lIns="0" tIns="0" rIns="0" bIns="0">
                <a:spAutoFit/>
              </a:bodyPr>
              <a:lstStyle/>
              <a:p>
                <a:pPr defTabSz="1019175" eaLnBrk="0" hangingPunct="0"/>
                <a:r>
                  <a:rPr lang="en-US" sz="2200"/>
                  <a:t>One-Link</a:t>
                </a:r>
                <a:r>
                  <a:rPr lang="en-US" sz="2200" b="1">
                    <a:cs typeface="Arial" charset="0"/>
                  </a:rPr>
                  <a:t>®</a:t>
                </a:r>
                <a:r>
                  <a:rPr lang="en-US" sz="2200"/>
                  <a:t> (Baxter Inc.)</a:t>
                </a:r>
              </a:p>
            </p:txBody>
          </p:sp>
          <p:sp>
            <p:nvSpPr>
              <p:cNvPr id="14473" name="Text Box 149"/>
              <p:cNvSpPr txBox="1">
                <a:spLocks noChangeArrowheads="1"/>
              </p:cNvSpPr>
              <p:nvPr/>
            </p:nvSpPr>
            <p:spPr bwMode="auto">
              <a:xfrm>
                <a:off x="1996" y="17534"/>
                <a:ext cx="2772" cy="211"/>
              </a:xfrm>
              <a:prstGeom prst="rect">
                <a:avLst/>
              </a:prstGeom>
              <a:noFill/>
              <a:ln w="9525">
                <a:noFill/>
                <a:miter lim="800000"/>
                <a:headEnd/>
                <a:tailEnd/>
              </a:ln>
            </p:spPr>
            <p:txBody>
              <a:bodyPr lIns="0" tIns="0" rIns="0" bIns="0">
                <a:spAutoFit/>
              </a:bodyPr>
              <a:lstStyle/>
              <a:p>
                <a:pPr defTabSz="1019175" eaLnBrk="0" hangingPunct="0"/>
                <a:r>
                  <a:rPr lang="en-US" sz="2200"/>
                  <a:t>Bionector</a:t>
                </a:r>
                <a:r>
                  <a:rPr lang="en-US" sz="2200" b="1">
                    <a:cs typeface="Arial" charset="0"/>
                  </a:rPr>
                  <a:t>®</a:t>
                </a:r>
                <a:r>
                  <a:rPr lang="en-US" sz="2200"/>
                  <a:t> (Vygon Inc.)</a:t>
                </a:r>
              </a:p>
            </p:txBody>
          </p:sp>
          <p:pic>
            <p:nvPicPr>
              <p:cNvPr id="14474" name="Picture 62" descr="clearlink crop"/>
              <p:cNvPicPr>
                <a:picLocks noChangeAspect="1" noChangeArrowheads="1"/>
              </p:cNvPicPr>
              <p:nvPr/>
            </p:nvPicPr>
            <p:blipFill>
              <a:blip r:embed="rId15"/>
              <a:srcRect/>
              <a:stretch>
                <a:fillRect/>
              </a:stretch>
            </p:blipFill>
            <p:spPr bwMode="auto">
              <a:xfrm>
                <a:off x="454" y="11669"/>
                <a:ext cx="1291" cy="886"/>
              </a:xfrm>
              <a:prstGeom prst="rect">
                <a:avLst/>
              </a:prstGeom>
              <a:noFill/>
              <a:ln w="15875">
                <a:solidFill>
                  <a:schemeClr val="tx1"/>
                </a:solidFill>
                <a:miter lim="800000"/>
                <a:headEnd/>
                <a:tailEnd/>
              </a:ln>
            </p:spPr>
          </p:pic>
          <p:pic>
            <p:nvPicPr>
              <p:cNvPr id="14475" name="Picture 63" descr="MaxPlus crop"/>
              <p:cNvPicPr>
                <a:picLocks noChangeAspect="1" noChangeArrowheads="1"/>
              </p:cNvPicPr>
              <p:nvPr/>
            </p:nvPicPr>
            <p:blipFill>
              <a:blip r:embed="rId16"/>
              <a:srcRect/>
              <a:stretch>
                <a:fillRect/>
              </a:stretch>
            </p:blipFill>
            <p:spPr bwMode="auto">
              <a:xfrm>
                <a:off x="388" y="14046"/>
                <a:ext cx="1467" cy="618"/>
              </a:xfrm>
              <a:prstGeom prst="rect">
                <a:avLst/>
              </a:prstGeom>
              <a:noFill/>
              <a:ln w="15875">
                <a:solidFill>
                  <a:schemeClr val="tx1"/>
                </a:solidFill>
                <a:miter lim="800000"/>
                <a:headEnd/>
                <a:tailEnd/>
              </a:ln>
            </p:spPr>
          </p:pic>
          <p:pic>
            <p:nvPicPr>
              <p:cNvPr id="14476" name="Picture 64" descr="Qsyte crop"/>
              <p:cNvPicPr>
                <a:picLocks noChangeAspect="1" noChangeArrowheads="1"/>
              </p:cNvPicPr>
              <p:nvPr/>
            </p:nvPicPr>
            <p:blipFill>
              <a:blip r:embed="rId17"/>
              <a:srcRect/>
              <a:stretch>
                <a:fillRect/>
              </a:stretch>
            </p:blipFill>
            <p:spPr bwMode="auto">
              <a:xfrm>
                <a:off x="415" y="14956"/>
                <a:ext cx="1307" cy="892"/>
              </a:xfrm>
              <a:prstGeom prst="rect">
                <a:avLst/>
              </a:prstGeom>
              <a:noFill/>
              <a:ln w="15875">
                <a:solidFill>
                  <a:schemeClr val="tx1"/>
                </a:solidFill>
                <a:miter lim="800000"/>
                <a:headEnd/>
                <a:tailEnd/>
              </a:ln>
            </p:spPr>
          </p:pic>
          <p:pic>
            <p:nvPicPr>
              <p:cNvPr id="14477" name="Picture 65" descr="OneLink_Solo_3_lowres rotate"/>
              <p:cNvPicPr>
                <a:picLocks noChangeAspect="1" noChangeArrowheads="1"/>
              </p:cNvPicPr>
              <p:nvPr/>
            </p:nvPicPr>
            <p:blipFill>
              <a:blip r:embed="rId18"/>
              <a:srcRect/>
              <a:stretch>
                <a:fillRect/>
              </a:stretch>
            </p:blipFill>
            <p:spPr bwMode="auto">
              <a:xfrm>
                <a:off x="312" y="16086"/>
                <a:ext cx="1468" cy="964"/>
              </a:xfrm>
              <a:prstGeom prst="rect">
                <a:avLst/>
              </a:prstGeom>
              <a:noFill/>
              <a:ln w="15875">
                <a:solidFill>
                  <a:schemeClr val="tx1"/>
                </a:solidFill>
                <a:miter lim="800000"/>
                <a:headEnd/>
                <a:tailEnd/>
              </a:ln>
            </p:spPr>
          </p:pic>
        </p:grpSp>
        <p:pic>
          <p:nvPicPr>
            <p:cNvPr id="14462" name="Picture 148" descr="SmartSite connector correct"/>
            <p:cNvPicPr>
              <a:picLocks noChangeAspect="1" noChangeArrowheads="1"/>
            </p:cNvPicPr>
            <p:nvPr/>
          </p:nvPicPr>
          <p:blipFill>
            <a:blip r:embed="rId19"/>
            <a:srcRect/>
            <a:stretch>
              <a:fillRect/>
            </a:stretch>
          </p:blipFill>
          <p:spPr bwMode="auto">
            <a:xfrm>
              <a:off x="366" y="10695"/>
              <a:ext cx="1551" cy="858"/>
            </a:xfrm>
            <a:prstGeom prst="rect">
              <a:avLst/>
            </a:prstGeom>
            <a:noFill/>
            <a:ln w="15875">
              <a:solidFill>
                <a:schemeClr val="tx1"/>
              </a:solidFill>
              <a:miter lim="800000"/>
              <a:headEnd/>
              <a:tailEnd/>
            </a:ln>
          </p:spPr>
        </p:pic>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245&quot;&gt;&lt;object type=&quot;3&quot; unique_id=&quot;10246&quot;&gt;&lt;property id=&quot;20148&quot; value=&quot;5&quot;/&gt;&lt;property id=&quot;20300&quot; value=&quot;Slide 1&quot;/&gt;&lt;property id=&quot;20307&quot; value=&quot;256&quot;/&gt;&lt;/object&gt;&lt;/object&gt;&lt;object type=&quot;8&quot; unique_id=&quot;10249&quot;&gt;&lt;/object&gt;&lt;/object&gt;&lt;/database&gt;"/>
  <p:tag name="MMPROD_NEXTUNIQUEID" val="10015"/>
  <p:tag name="SECTOMILLISECCONVERTED" val="1"/>
</p:tagLst>
</file>

<file path=ppt/theme/theme1.xml><?xml version="1.0" encoding="utf-8"?>
<a:theme xmlns:a="http://schemas.openxmlformats.org/drawingml/2006/main" name="4col_PosterForPDF_blue">
  <a:themeElements>
    <a:clrScheme name="4col_PosterForPDF_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col_PosterForPDF_blu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4col_PosterForPDF_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col_PosterForPDF_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col_PosterForPDF_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col_PosterForPDF_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col_PosterForPDF_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col_PosterForPDF_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col_PosterForPDF_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4col_PosterForPDF_blue</Template>
  <TotalTime>1023</TotalTime>
  <Words>1008</Words>
  <Application>Microsoft Office PowerPoint</Application>
  <PresentationFormat>Custom</PresentationFormat>
  <Paragraphs>73</Paragraphs>
  <Slides>1</Slides>
  <Notes>0</Notes>
  <HiddenSlides>0</HiddenSlides>
  <MMClips>0</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Times New Roman</vt:lpstr>
      <vt:lpstr>Calibri</vt:lpstr>
      <vt:lpstr>Verdana</vt:lpstr>
      <vt:lpstr>Symbol</vt:lpstr>
      <vt:lpstr>4col_PosterForPDF_blue</vt:lpstr>
      <vt:lpstr>Graph</vt:lpstr>
      <vt:lpstr>Slide 1</vt:lpstr>
    </vt:vector>
  </TitlesOfParts>
  <Company>Montana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peg_d</dc:creator>
  <cp:lastModifiedBy>elinor_p</cp:lastModifiedBy>
  <cp:revision>47</cp:revision>
  <cp:lastPrinted>1999-01-19T19:02:23Z</cp:lastPrinted>
  <dcterms:created xsi:type="dcterms:W3CDTF">2006-01-04T15:36:53Z</dcterms:created>
  <dcterms:modified xsi:type="dcterms:W3CDTF">2012-09-19T19:09:35Z</dcterms:modified>
</cp:coreProperties>
</file>