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8"/>
  </p:notesMasterIdLst>
  <p:sldIdLst>
    <p:sldId id="424" r:id="rId2"/>
    <p:sldId id="359" r:id="rId3"/>
    <p:sldId id="418" r:id="rId4"/>
    <p:sldId id="383" r:id="rId5"/>
    <p:sldId id="422" r:id="rId6"/>
    <p:sldId id="423" r:id="rId7"/>
    <p:sldId id="432" r:id="rId8"/>
    <p:sldId id="449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2" r:id="rId17"/>
    <p:sldId id="428" r:id="rId18"/>
    <p:sldId id="382" r:id="rId19"/>
    <p:sldId id="381" r:id="rId20"/>
    <p:sldId id="396" r:id="rId21"/>
    <p:sldId id="364" r:id="rId22"/>
    <p:sldId id="366" r:id="rId23"/>
    <p:sldId id="425" r:id="rId24"/>
    <p:sldId id="426" r:id="rId25"/>
    <p:sldId id="427" r:id="rId26"/>
    <p:sldId id="367" r:id="rId27"/>
    <p:sldId id="372" r:id="rId28"/>
    <p:sldId id="443" r:id="rId29"/>
    <p:sldId id="429" r:id="rId30"/>
    <p:sldId id="397" r:id="rId31"/>
    <p:sldId id="399" r:id="rId32"/>
    <p:sldId id="398" r:id="rId33"/>
    <p:sldId id="402" r:id="rId34"/>
    <p:sldId id="430" r:id="rId35"/>
    <p:sldId id="431" r:id="rId36"/>
    <p:sldId id="450" r:id="rId37"/>
    <p:sldId id="416" r:id="rId38"/>
    <p:sldId id="444" r:id="rId39"/>
    <p:sldId id="445" r:id="rId40"/>
    <p:sldId id="451" r:id="rId41"/>
    <p:sldId id="446" r:id="rId42"/>
    <p:sldId id="452" r:id="rId43"/>
    <p:sldId id="447" r:id="rId44"/>
    <p:sldId id="448" r:id="rId45"/>
    <p:sldId id="311" r:id="rId46"/>
    <p:sldId id="419" r:id="rId47"/>
  </p:sldIdLst>
  <p:sldSz cx="10287000" cy="6858000" type="35mm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969696"/>
    <a:srgbClr val="B2B2B2"/>
    <a:srgbClr val="5F5F5F"/>
    <a:srgbClr val="C0C0C0"/>
    <a:srgbClr val="CC0000"/>
    <a:srgbClr val="EFA937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9" autoAdjust="0"/>
    <p:restoredTop sz="93796" autoAdjust="0"/>
  </p:normalViewPr>
  <p:slideViewPr>
    <p:cSldViewPr snapToGrid="0">
      <p:cViewPr varScale="1">
        <p:scale>
          <a:sx n="80" d="100"/>
          <a:sy n="80" d="100"/>
        </p:scale>
        <p:origin x="-408" y="-84"/>
      </p:cViewPr>
      <p:guideLst>
        <p:guide orient="horz" pos="493"/>
        <p:guide orient="horz" pos="917"/>
        <p:guide pos="360"/>
        <p:guide pos="6120"/>
        <p:guide pos="9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696913"/>
            <a:ext cx="522922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EE9226F-8FE9-41C2-B5E5-EAE8F6BF0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E0BFB-9CA1-42B1-BD90-6C9D47533C4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A2F086-2033-48A3-9A98-68B01A1E1A0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17A4EA-F0BD-4B3A-B0D9-87CDE6054C03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678" y="695617"/>
            <a:ext cx="5262668" cy="3489378"/>
          </a:xfrm>
          <a:ln w="12700" cap="flat">
            <a:solidFill>
              <a:schemeClr val="tx1"/>
            </a:solidFill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824" tIns="46913" rIns="93824" bIns="46913"/>
          <a:lstStyle/>
          <a:p>
            <a:r>
              <a:rPr lang="en-US" dirty="0" smtClean="0"/>
              <a:t>Infected</a:t>
            </a:r>
            <a:r>
              <a:rPr lang="en-US" baseline="0" dirty="0" smtClean="0"/>
              <a:t> p</a:t>
            </a:r>
            <a:r>
              <a:rPr lang="en-US" dirty="0" smtClean="0"/>
              <a:t>rosthetic removed from a patient and</a:t>
            </a:r>
            <a:r>
              <a:rPr lang="en-US" baseline="0" dirty="0" smtClean="0"/>
              <a:t> </a:t>
            </a:r>
            <a:r>
              <a:rPr lang="en-US" dirty="0" smtClean="0"/>
              <a:t>analyzed at the MBL at the CBE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4F06EA-73BE-46D2-BC06-25615560290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678" y="695617"/>
            <a:ext cx="5262668" cy="3489378"/>
          </a:xfrm>
          <a:ln w="12700" cap="flat">
            <a:solidFill>
              <a:schemeClr val="tx1"/>
            </a:solidFill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804" tIns="46903" rIns="93804" bIns="46903"/>
          <a:lstStyle/>
          <a:p>
            <a:r>
              <a:rPr lang="en-US" dirty="0" smtClean="0"/>
              <a:t>Removed from patients and analyzed by MBL at CBE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814C09-6DAD-4C04-8DDC-5F45F0B6627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678" y="695617"/>
            <a:ext cx="5262668" cy="3489378"/>
          </a:xfrm>
          <a:ln w="12700" cap="flat">
            <a:solidFill>
              <a:schemeClr val="tx1"/>
            </a:solidFill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815" tIns="46909" rIns="93815" bIns="46909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Sheep study of central venous catheters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259A1A-582D-445F-BFC8-B520260FDED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71656" y="8828730"/>
            <a:ext cx="3037146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/>
          <a:lstStyle/>
          <a:p>
            <a:pPr algn="r"/>
            <a:fld id="{1B2CAAB1-CE13-43A1-A348-C8B3B84977B8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 algn="r"/>
              <a:t>16</a:t>
            </a:fld>
            <a:endParaRPr lang="en-US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36AC8-EB96-43E4-BF75-08548B17C04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This formula,</a:t>
            </a:r>
            <a:r>
              <a:rPr lang="en-US" baseline="0" dirty="0" smtClean="0"/>
              <a:t> based on the Method of Moments, gives the same results as the method of restricted maximum likelihood only if the data are balanced and </a:t>
            </a:r>
            <a:r>
              <a:rPr lang="en-US" sz="1600" b="0" dirty="0" smtClean="0">
                <a:solidFill>
                  <a:srgbClr val="FF0000"/>
                </a:solidFill>
              </a:rPr>
              <a:t>STDEV(</a:t>
            </a:r>
            <a:r>
              <a:rPr lang="en-US" sz="1200" b="0" dirty="0" smtClean="0">
                <a:solidFill>
                  <a:srgbClr val="00B050"/>
                </a:solidFill>
              </a:rPr>
              <a:t>Mean Controls for each experiment</a:t>
            </a:r>
            <a:r>
              <a:rPr lang="en-US" sz="1600" b="0" dirty="0" smtClean="0">
                <a:solidFill>
                  <a:srgbClr val="FF0000"/>
                </a:solidFill>
              </a:rPr>
              <a:t>) &gt; pooled(within experiment)/(number of coupons in each experiment).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176AA-7081-434E-9201-F47BE30ECA71}" type="slidenum">
              <a:rPr lang="en-US">
                <a:latin typeface="Arial" pitchFamily="34" charset="0"/>
              </a:rPr>
              <a:pPr/>
              <a:t>18</a:t>
            </a:fld>
            <a:endParaRPr lang="en-US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log</a:t>
            </a:r>
            <a:r>
              <a:rPr lang="en-US" baseline="0" dirty="0" smtClean="0"/>
              <a:t> transforms!   Then calculate all statistics on the log scale.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log</a:t>
            </a:r>
            <a:r>
              <a:rPr lang="en-US" baseline="0" dirty="0" smtClean="0"/>
              <a:t> transforms!   Then calculate all statistics on the log scale.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r</a:t>
            </a:r>
            <a:r>
              <a:rPr lang="en-US" baseline="0" dirty="0" smtClean="0"/>
              <a:t> = .15, t</a:t>
            </a:r>
            <a:r>
              <a:rPr lang="en-US" dirty="0" smtClean="0"/>
              <a:t>hese data indicate good resemblance of the control</a:t>
            </a:r>
            <a:r>
              <a:rPr lang="en-US" baseline="0" dirty="0" smtClean="0"/>
              <a:t> data from experiment to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</a:t>
            </a:r>
            <a:r>
              <a:rPr lang="en-US" baseline="0" dirty="0" smtClean="0"/>
              <a:t> is the SD of a statistic.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df</a:t>
            </a:r>
            <a:r>
              <a:rPr lang="en-US" dirty="0" smtClean="0"/>
              <a:t> = m - 1 = </a:t>
            </a:r>
            <a:r>
              <a:rPr lang="en-US" dirty="0" smtClean="0"/>
              <a:t>2, </a:t>
            </a:r>
            <a:r>
              <a:rPr lang="en-US" dirty="0" smtClean="0"/>
              <a:t>the multiplier = </a:t>
            </a:r>
            <a:r>
              <a:rPr lang="en-US" dirty="0" smtClean="0"/>
              <a:t>4.30.   </a:t>
            </a:r>
            <a:r>
              <a:rPr lang="en-US" dirty="0" smtClean="0"/>
              <a:t>With only 2 experiments, get a multiplier of</a:t>
            </a:r>
            <a:r>
              <a:rPr lang="en-US" baseline="0" dirty="0" smtClean="0"/>
              <a:t> 12.7.  Need 60 experiments to get multiplier =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36AC8-EB96-43E4-BF75-08548B17C04B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36AC8-EB96-43E4-BF75-08548B17C04B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71656" y="8828730"/>
            <a:ext cx="3037146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/>
          <a:lstStyle/>
          <a:p>
            <a:pPr algn="r"/>
            <a:fld id="{1B2CAAB1-CE13-43A1-A348-C8B3B84977B8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 algn="r"/>
              <a:t>28</a:t>
            </a:fld>
            <a:endParaRPr lang="en-US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36AC8-EB96-43E4-BF75-08548B17C04B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0000"/>
                </a:solidFill>
              </a:rPr>
              <a:t>The formula for the repeatability SD is based on MOM and agrees with REML only if the data are balanced and STDEV(</a:t>
            </a:r>
            <a:r>
              <a:rPr lang="en-US" sz="1050" b="0" dirty="0" smtClean="0">
                <a:solidFill>
                  <a:srgbClr val="00B050"/>
                </a:solidFill>
              </a:rPr>
              <a:t>Mean response for each experiment</a:t>
            </a:r>
            <a:r>
              <a:rPr lang="en-US" sz="1200" b="0" dirty="0" smtClean="0">
                <a:solidFill>
                  <a:srgbClr val="FF0000"/>
                </a:solidFill>
              </a:rPr>
              <a:t>) &gt; pooled(within-experiment response SD)/(number of responses in each experiment).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A9BAC-5AA0-4E05-B822-85B88E413AE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Once you have chosen a reactor</a:t>
            </a:r>
            <a:r>
              <a:rPr lang="en-US" baseline="0" dirty="0" smtClean="0"/>
              <a:t> system relevant to your question of interest, it is time for some statistical thinking.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LR are more variable than the controls!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</a:t>
            </a:r>
            <a:r>
              <a:rPr lang="en-US" baseline="0" dirty="0" smtClean="0"/>
              <a:t> is the SD of a statistic</a:t>
            </a:r>
            <a:r>
              <a:rPr lang="en-US" baseline="0" dirty="0" smtClean="0"/>
              <a:t>.   The </a:t>
            </a:r>
            <a:r>
              <a:rPr lang="en-US" baseline="0" dirty="0" err="1" smtClean="0"/>
              <a:t>df</a:t>
            </a:r>
            <a:r>
              <a:rPr lang="en-US" baseline="0" dirty="0" smtClean="0"/>
              <a:t> is calculated incorrectly for many software packages!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the number of experiments will</a:t>
            </a:r>
            <a:r>
              <a:rPr lang="en-US" baseline="0" dirty="0" smtClean="0"/>
              <a:t> decrease the SE of the LR more than increasing the number of coupons!  However, it is more expensive to perform more experiments, so the trade-off is cost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precision of the statistics.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9226F-8FE9-41C2-B5E5-EAE8F6BF0D3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71656" y="8828730"/>
            <a:ext cx="3037146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/>
          <a:lstStyle/>
          <a:p>
            <a:pPr algn="r"/>
            <a:fld id="{1B2CAAB1-CE13-43A1-A348-C8B3B84977B8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 algn="r"/>
              <a:t>38</a:t>
            </a:fld>
            <a:endParaRPr lang="en-US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D6F7B-A18C-41D3-8693-6D4DED56FDED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CFB37-2CFD-4F3C-8B2E-80F14513FFE3}" type="slidenum">
              <a:rPr lang="en-US" smtClean="0">
                <a:latin typeface="Arial" pitchFamily="34" charset="0"/>
              </a:rPr>
              <a:pPr/>
              <a:t>40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A9BAC-5AA0-4E05-B822-85B88E413AE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As microbiology evolves and we move into quantitative methods,</a:t>
            </a:r>
            <a:r>
              <a:rPr lang="en-US" baseline="0" dirty="0" smtClean="0"/>
              <a:t> performing experiments with control data is of paramount importance. 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Type of reactor.  How many coupons per reactor experiment.  How many experiments?  How many technicians?  How many labs?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D6F7B-A18C-41D3-8693-6D4DED56FDED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Data from 4 experiments of </a:t>
            </a:r>
            <a:r>
              <a:rPr lang="en-US" dirty="0" err="1" smtClean="0"/>
              <a:t>biofilm</a:t>
            </a:r>
            <a:r>
              <a:rPr lang="en-US" baseline="0" dirty="0" err="1" smtClean="0"/>
              <a:t>s</a:t>
            </a:r>
            <a:r>
              <a:rPr lang="en-US" baseline="0" dirty="0" smtClean="0"/>
              <a:t> grown in the MBEC using the ASTM standard and then treated with different concentrations of </a:t>
            </a:r>
            <a:r>
              <a:rPr lang="en-US" baseline="0" dirty="0" err="1" smtClean="0"/>
              <a:t>Virkon</a:t>
            </a:r>
            <a:r>
              <a:rPr lang="en-US" baseline="0" dirty="0" smtClean="0"/>
              <a:t>, a non-chlorine oxidizer. 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CFB37-2CFD-4F3C-8B2E-80F14513FFE3}" type="slidenum">
              <a:rPr lang="en-US" smtClean="0">
                <a:latin typeface="Arial" pitchFamily="34" charset="0"/>
              </a:rPr>
              <a:pPr/>
              <a:t>42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Biofilms</a:t>
            </a:r>
            <a:r>
              <a:rPr lang="en-US" dirty="0" smtClean="0"/>
              <a:t> grown</a:t>
            </a:r>
            <a:r>
              <a:rPr lang="en-US" baseline="0" dirty="0" smtClean="0"/>
              <a:t> in hubs via</a:t>
            </a:r>
            <a:r>
              <a:rPr lang="en-US" dirty="0" smtClean="0"/>
              <a:t> protocol generated in Garth James lab in a needleless connector study described</a:t>
            </a:r>
            <a:r>
              <a:rPr lang="en-US" baseline="0" dirty="0" smtClean="0"/>
              <a:t> in Poster: </a:t>
            </a:r>
            <a:r>
              <a:rPr lang="en-US" dirty="0" smtClean="0"/>
              <a:t>"Evaluation of Fluid Path Colonization in </a:t>
            </a:r>
            <a:r>
              <a:rPr lang="en-US" dirty="0" err="1" smtClean="0"/>
              <a:t>NeedleFree</a:t>
            </a:r>
            <a:r>
              <a:rPr lang="en-US" dirty="0" smtClean="0"/>
              <a:t> Connectors and </a:t>
            </a:r>
            <a:r>
              <a:rPr lang="en-US" dirty="0" err="1" smtClean="0"/>
              <a:t>Biofilm</a:t>
            </a:r>
            <a:r>
              <a:rPr lang="en-US" dirty="0" smtClean="0"/>
              <a:t> Formation in Central Venous Catheters." </a:t>
            </a:r>
            <a:r>
              <a:rPr lang="en-US" dirty="0" err="1" smtClean="0"/>
              <a:t>Elinor</a:t>
            </a:r>
            <a:r>
              <a:rPr lang="en-US" dirty="0" smtClean="0"/>
              <a:t> </a:t>
            </a:r>
            <a:r>
              <a:rPr lang="en-US" dirty="0" err="1" smtClean="0"/>
              <a:t>deLancey</a:t>
            </a:r>
            <a:r>
              <a:rPr lang="en-US" dirty="0" smtClean="0"/>
              <a:t> </a:t>
            </a:r>
            <a:r>
              <a:rPr lang="en-US" dirty="0" err="1" smtClean="0"/>
              <a:t>Pulcini</a:t>
            </a:r>
            <a:r>
              <a:rPr lang="en-US" dirty="0" smtClean="0"/>
              <a:t>, Al Parker, Marcia Ryder, Alison </a:t>
            </a:r>
            <a:r>
              <a:rPr lang="en-US" dirty="0" err="1" smtClean="0"/>
              <a:t>Burcar</a:t>
            </a:r>
            <a:r>
              <a:rPr lang="en-US" dirty="0" smtClean="0"/>
              <a:t>, Garth James. ASM </a:t>
            </a:r>
            <a:r>
              <a:rPr lang="en-US" dirty="0" err="1" smtClean="0"/>
              <a:t>Biofilm</a:t>
            </a:r>
            <a:r>
              <a:rPr lang="en-US" dirty="0" smtClean="0"/>
              <a:t> Meeting, Miami, September, 2012. 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D6F7B-A18C-41D3-8693-6D4DED56FDED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D6F7B-A18C-41D3-8693-6D4DED56FDED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C4D23-0F32-41C6-A7D9-91DE7F087926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4E4A39-503E-496B-9DD1-E143B23B159A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213A8-EE0D-4C20-8A37-93F75AB3F1B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application of statistical thinking leads one to anticipate criticism and make necessary adjustments, thereby improving the method. If good statistical characteristics have been established for a method, product efficacy values based on that method will probably be convincing to others. Statistical evaluation of a laboratory method depends on experiments that entail proper control, replication, and randomization. Statistical techniques can be used to find the smallest set of experiments that will achieve a comprehensive evaluation.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213A8-EE0D-4C20-8A37-93F75AB3F1B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Stat man emphasizes</a:t>
            </a:r>
            <a:r>
              <a:rPr lang="en-US" baseline="0" dirty="0" smtClean="0"/>
              <a:t> that statistical theory is foundational to developing good methods.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71656" y="8828730"/>
            <a:ext cx="3037146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/>
          <a:lstStyle/>
          <a:p>
            <a:pPr algn="r"/>
            <a:fld id="{1B2CAAB1-CE13-43A1-A348-C8B3B84977B8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 algn="r"/>
              <a:t>7</a:t>
            </a:fld>
            <a:endParaRPr lang="en-US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71656" y="8828730"/>
            <a:ext cx="3037146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/>
          <a:lstStyle/>
          <a:p>
            <a:pPr algn="r"/>
            <a:fld id="{1B2CAAB1-CE13-43A1-A348-C8B3B84977B8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 algn="r"/>
              <a:t>8</a:t>
            </a:fld>
            <a:endParaRPr lang="en-US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71656" y="8828730"/>
            <a:ext cx="3037146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/>
          <a:lstStyle/>
          <a:p>
            <a:pPr algn="r"/>
            <a:fld id="{1B2CAAB1-CE13-43A1-A348-C8B3B84977B8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 algn="r"/>
              <a:t>9</a:t>
            </a:fld>
            <a:endParaRPr lang="en-US" sz="1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4F38C-B393-4D67-80E0-76FAC0B8A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1525" y="1981200"/>
            <a:ext cx="4295775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4295775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71525" y="4114800"/>
            <a:ext cx="874395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Biofilm Engineering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AE844-EAFE-4C9A-8C71-FDDE5138E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4A4A4"/>
            </a:gs>
            <a:gs pos="50000">
              <a:srgbClr val="FFFFFF"/>
            </a:gs>
            <a:gs pos="100000">
              <a:srgbClr val="A4A4A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55955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8" descr="BottomBar-Gray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575425"/>
            <a:ext cx="10287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9525"/>
            <a:ext cx="10287000" cy="6877050"/>
            <a:chOff x="0" y="0"/>
            <a:chExt cx="6480" cy="4332"/>
          </a:xfrm>
        </p:grpSpPr>
        <p:pic>
          <p:nvPicPr>
            <p:cNvPr id="2054" name="Picture 2" descr="TopCellsGr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0" y="97"/>
              <a:ext cx="3520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776" cy="6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" name="Rectangle 4"/>
            <p:cNvSpPr>
              <a:spLocks noChangeArrowheads="1"/>
            </p:cNvSpPr>
            <p:nvPr/>
          </p:nvSpPr>
          <p:spPr bwMode="auto">
            <a:xfrm>
              <a:off x="755" y="917"/>
              <a:ext cx="5725" cy="340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A4A4A4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Line 5"/>
            <p:cNvSpPr>
              <a:spLocks noChangeShapeType="1"/>
            </p:cNvSpPr>
            <p:nvPr/>
          </p:nvSpPr>
          <p:spPr bwMode="auto">
            <a:xfrm>
              <a:off x="752" y="2946"/>
              <a:ext cx="5728" cy="0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Rectangle 8"/>
            <p:cNvSpPr>
              <a:spLocks noChangeArrowheads="1"/>
            </p:cNvSpPr>
            <p:nvPr/>
          </p:nvSpPr>
          <p:spPr bwMode="auto">
            <a:xfrm>
              <a:off x="551" y="492"/>
              <a:ext cx="150" cy="150"/>
            </a:xfrm>
            <a:prstGeom prst="rect">
              <a:avLst/>
            </a:prstGeom>
            <a:solidFill>
              <a:srgbClr val="D5030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" name="Text Box 9"/>
            <p:cNvSpPr txBox="1">
              <a:spLocks noChangeArrowheads="1"/>
            </p:cNvSpPr>
            <p:nvPr/>
          </p:nvSpPr>
          <p:spPr bwMode="auto">
            <a:xfrm>
              <a:off x="676" y="517"/>
              <a:ext cx="3656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600">
                  <a:solidFill>
                    <a:srgbClr val="D50303"/>
                  </a:solidFill>
                </a:rPr>
                <a:t>Center for Biofilm Engineering</a:t>
              </a:r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755" y="858"/>
              <a:ext cx="5725" cy="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61" name="Picture 14" descr="SideCells-Gr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30"/>
              <a:ext cx="755" cy="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2" name="Rectangle 13"/>
            <p:cNvSpPr>
              <a:spLocks noChangeArrowheads="1"/>
            </p:cNvSpPr>
            <p:nvPr/>
          </p:nvSpPr>
          <p:spPr bwMode="auto">
            <a:xfrm>
              <a:off x="0" y="4201"/>
              <a:ext cx="6480" cy="131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6480" cy="131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64" name="Picture 16" descr="msuhoriz_4-CBEpp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" y="145"/>
              <a:ext cx="1296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409700" y="4892675"/>
            <a:ext cx="8305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0" dirty="0" smtClean="0">
                <a:solidFill>
                  <a:srgbClr val="003366"/>
                </a:solidFill>
              </a:rPr>
              <a:t>Al Parker, Biostatistician</a:t>
            </a:r>
          </a:p>
          <a:p>
            <a:r>
              <a:rPr lang="en-US" sz="2600" b="0" dirty="0" smtClean="0">
                <a:solidFill>
                  <a:srgbClr val="003366"/>
                </a:solidFill>
              </a:rPr>
              <a:t>Standardized </a:t>
            </a:r>
            <a:r>
              <a:rPr lang="en-US" sz="2600" b="0" dirty="0" err="1">
                <a:solidFill>
                  <a:srgbClr val="003366"/>
                </a:solidFill>
              </a:rPr>
              <a:t>Biofilm</a:t>
            </a:r>
            <a:r>
              <a:rPr lang="en-US" sz="2600" b="0" dirty="0">
                <a:solidFill>
                  <a:srgbClr val="003366"/>
                </a:solidFill>
              </a:rPr>
              <a:t> Methods Research Team</a:t>
            </a:r>
          </a:p>
          <a:p>
            <a:r>
              <a:rPr lang="en-US" sz="2600" b="0" dirty="0">
                <a:solidFill>
                  <a:srgbClr val="003366"/>
                </a:solidFill>
              </a:rPr>
              <a:t>Montana State </a:t>
            </a:r>
            <a:r>
              <a:rPr lang="en-US" sz="2600" b="0" dirty="0" smtClean="0">
                <a:solidFill>
                  <a:srgbClr val="003366"/>
                </a:solidFill>
              </a:rPr>
              <a:t>University</a:t>
            </a:r>
            <a:endParaRPr lang="en-US" sz="2600" b="0" dirty="0">
              <a:solidFill>
                <a:srgbClr val="003366"/>
              </a:solidFill>
            </a:endParaRPr>
          </a:p>
        </p:txBody>
      </p:sp>
      <p:sp>
        <p:nvSpPr>
          <p:cNvPr id="2052" name="Text Box 18"/>
          <p:cNvSpPr txBox="1">
            <a:spLocks noChangeArrowheads="1"/>
          </p:cNvSpPr>
          <p:nvPr/>
        </p:nvSpPr>
        <p:spPr bwMode="auto">
          <a:xfrm>
            <a:off x="1409700" y="1944250"/>
            <a:ext cx="833913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 smtClean="0"/>
              <a:t>Statistical methods for analyzing research data</a:t>
            </a:r>
          </a:p>
          <a:p>
            <a:pPr algn="ctr"/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2053" name="Text Box 19"/>
          <p:cNvSpPr txBox="1">
            <a:spLocks noChangeArrowheads="1"/>
          </p:cNvSpPr>
          <p:nvPr/>
        </p:nvSpPr>
        <p:spPr bwMode="auto">
          <a:xfrm>
            <a:off x="8609013" y="6657975"/>
            <a:ext cx="16494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/>
                </a:solidFill>
              </a:rPr>
              <a:t>September 29, 2012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7"/>
          <p:cNvSpPr>
            <a:spLocks noGrp="1" noChangeArrowheads="1"/>
          </p:cNvSpPr>
          <p:nvPr>
            <p:ph type="ctrTitle"/>
          </p:nvPr>
        </p:nvSpPr>
        <p:spPr bwMode="auto">
          <a:xfrm>
            <a:off x="898525" y="2111377"/>
            <a:ext cx="8796338" cy="1905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A standard laboratory method is said to be </a:t>
            </a:r>
            <a:r>
              <a:rPr lang="en-US" sz="2800" dirty="0" smtClean="0">
                <a:solidFill>
                  <a:srgbClr val="FF0000"/>
                </a:solidFill>
              </a:rPr>
              <a:t>relevant</a:t>
            </a:r>
            <a:r>
              <a:rPr lang="en-US" sz="2800" dirty="0" smtClean="0">
                <a:solidFill>
                  <a:schemeClr val="tx1"/>
                </a:solidFill>
              </a:rPr>
              <a:t> to a real-world scenario if, given the same inputs, the laboratory outcome is </a:t>
            </a:r>
            <a:r>
              <a:rPr lang="en-US" sz="2800" dirty="0" smtClean="0">
                <a:solidFill>
                  <a:schemeClr val="tx1"/>
                </a:solidFill>
              </a:rPr>
              <a:t>predictive of </a:t>
            </a:r>
            <a:r>
              <a:rPr lang="en-US" sz="2800" dirty="0" smtClean="0">
                <a:solidFill>
                  <a:schemeClr val="tx1"/>
                </a:solidFill>
              </a:rPr>
              <a:t>the real-world outcome.</a:t>
            </a:r>
          </a:p>
        </p:txBody>
      </p:sp>
      <p:sp>
        <p:nvSpPr>
          <p:cNvPr id="23555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36563" y="334963"/>
            <a:ext cx="946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3366"/>
                </a:solidFill>
              </a:rPr>
              <a:t>Relevance</a:t>
            </a:r>
            <a:endParaRPr lang="en-US" sz="3200" b="1" dirty="0">
              <a:solidFill>
                <a:srgbClr val="003366"/>
              </a:solidFill>
            </a:endParaRPr>
          </a:p>
        </p:txBody>
      </p:sp>
      <p:sp>
        <p:nvSpPr>
          <p:cNvPr id="23557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827088" y="1395413"/>
            <a:ext cx="9459912" cy="0"/>
          </a:xfrm>
          <a:prstGeom prst="line">
            <a:avLst/>
          </a:prstGeom>
          <a:noFill/>
          <a:ln w="25400">
            <a:solidFill>
              <a:srgbClr val="618FFD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 flipH="1">
            <a:off x="808038" y="3175"/>
            <a:ext cx="1587" cy="6853238"/>
          </a:xfrm>
          <a:prstGeom prst="line">
            <a:avLst/>
          </a:prstGeom>
          <a:noFill/>
          <a:ln w="28575">
            <a:solidFill>
              <a:srgbClr val="618FFD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781049" y="220663"/>
            <a:ext cx="9320894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Verdana" pitchFamily="34" charset="0"/>
              </a:rPr>
              <a:t>Elbow Prosthesis - </a:t>
            </a:r>
            <a:r>
              <a:rPr lang="en-US" sz="4000" b="1" i="1" dirty="0" smtClean="0">
                <a:solidFill>
                  <a:schemeClr val="accent2"/>
                </a:solidFill>
                <a:latin typeface="Verdana" pitchFamily="34" charset="0"/>
              </a:rPr>
              <a:t>in vivo</a:t>
            </a:r>
            <a:r>
              <a:rPr lang="en-US" sz="4000" b="1" dirty="0" smtClean="0">
                <a:solidFill>
                  <a:schemeClr val="accent2"/>
                </a:solidFill>
                <a:latin typeface="Verdana" pitchFamily="34" charset="0"/>
              </a:rPr>
              <a:t> study</a:t>
            </a:r>
          </a:p>
        </p:txBody>
      </p:sp>
      <p:pic>
        <p:nvPicPr>
          <p:cNvPr id="2055" name="Picture 7" descr="elbow colonization med mag 10-21-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09663" y="2279650"/>
            <a:ext cx="4254500" cy="2836863"/>
          </a:xfrm>
          <a:noFill/>
        </p:spPr>
      </p:pic>
      <p:pic>
        <p:nvPicPr>
          <p:cNvPr id="2056" name="Picture 8" descr="DSCN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76875" y="2295525"/>
            <a:ext cx="4200525" cy="28003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tint val="0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l"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099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lang="en-US" sz="1800">
              <a:latin typeface="Arial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76300" y="254000"/>
            <a:ext cx="8743950" cy="787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4000" b="1" dirty="0" smtClean="0">
                <a:solidFill>
                  <a:srgbClr val="000066"/>
                </a:solidFill>
                <a:latin typeface="Verdana" pitchFamily="34" charset="0"/>
              </a:rPr>
              <a:t>Urinary catheter </a:t>
            </a:r>
            <a:r>
              <a:rPr lang="en-US" sz="4000" b="1" i="1" dirty="0" smtClean="0">
                <a:solidFill>
                  <a:srgbClr val="000066"/>
                </a:solidFill>
                <a:latin typeface="Verdana" pitchFamily="34" charset="0"/>
              </a:rPr>
              <a:t>in vivo</a:t>
            </a:r>
            <a:r>
              <a:rPr lang="en-US" sz="4000" b="1" dirty="0" smtClean="0">
                <a:solidFill>
                  <a:srgbClr val="000066"/>
                </a:solidFill>
                <a:latin typeface="Verdana" pitchFamily="34" charset="0"/>
              </a:rPr>
              <a:t> study</a:t>
            </a:r>
          </a:p>
        </p:txBody>
      </p:sp>
      <p:graphicFrame>
        <p:nvGraphicFramePr>
          <p:cNvPr id="4101" name="Object 5"/>
          <p:cNvGraphicFramePr>
            <a:graphicFrameLocks noGrp="1" noChangeAspect="1"/>
          </p:cNvGraphicFramePr>
          <p:nvPr>
            <p:ph idx="4294967295"/>
          </p:nvPr>
        </p:nvGraphicFramePr>
        <p:xfrm>
          <a:off x="1651000" y="1282700"/>
          <a:ext cx="6946900" cy="5210175"/>
        </p:xfrm>
        <a:graphic>
          <a:graphicData uri="http://schemas.openxmlformats.org/presentationml/2006/ole">
            <p:oleObj spid="_x0000_s1026" name="Photo Editor Photo" r:id="rId4" imgW="15238095" imgH="11428571" progId="">
              <p:embed/>
            </p:oleObj>
          </a:graphicData>
        </a:graphic>
      </p:graphicFrame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0" y="655955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lang="en-US" sz="1800">
              <a:latin typeface="Arial" charset="0"/>
            </a:endParaRPr>
          </a:p>
        </p:txBody>
      </p:sp>
      <p:pic>
        <p:nvPicPr>
          <p:cNvPr id="4103" name="Picture 8" descr="BottomBar-Gr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75425"/>
            <a:ext cx="10287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tint val="0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l"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5123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lang="en-US" sz="1800">
              <a:latin typeface="Arial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41400" y="302313"/>
            <a:ext cx="8258175" cy="6223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4000" b="1" dirty="0" smtClean="0">
                <a:solidFill>
                  <a:srgbClr val="000066"/>
                </a:solidFill>
                <a:latin typeface="Verdana" pitchFamily="34" charset="0"/>
              </a:rPr>
              <a:t>Urinary Catheter </a:t>
            </a:r>
            <a:r>
              <a:rPr lang="en-US" sz="4000" b="1" dirty="0" err="1" smtClean="0">
                <a:solidFill>
                  <a:srgbClr val="000066"/>
                </a:solidFill>
                <a:latin typeface="Verdana" pitchFamily="34" charset="0"/>
              </a:rPr>
              <a:t>Biofilm</a:t>
            </a:r>
            <a:endParaRPr lang="en-US" sz="4000" b="1" dirty="0" smtClean="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655955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lang="en-US" sz="1800">
              <a:latin typeface="Arial" charset="0"/>
            </a:endParaRPr>
          </a:p>
        </p:txBody>
      </p:sp>
      <p:pic>
        <p:nvPicPr>
          <p:cNvPr id="5126" name="Picture 8" descr="BottomBar-Gr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5425"/>
            <a:ext cx="10287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3550" y="1181100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04788"/>
            <a:ext cx="10287000" cy="820737"/>
          </a:xfrm>
          <a:prstGeom prst="rect">
            <a:avLst/>
          </a:prstGeom>
          <a:gradFill rotWithShape="1">
            <a:gsLst>
              <a:gs pos="0">
                <a:srgbClr val="96BDD8">
                  <a:gamma/>
                  <a:tint val="0"/>
                  <a:invGamma/>
                </a:srgbClr>
              </a:gs>
              <a:gs pos="100000">
                <a:srgbClr val="96BDD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71500" y="1968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rgbClr val="003366"/>
                </a:solidFill>
                <a:latin typeface="Verdana" pitchFamily="34" charset="0"/>
              </a:rPr>
              <a:t>CV Catheter </a:t>
            </a:r>
            <a:r>
              <a:rPr lang="en-US" sz="4000" b="1" i="1" dirty="0" smtClean="0">
                <a:solidFill>
                  <a:srgbClr val="003366"/>
                </a:solidFill>
                <a:latin typeface="Verdana" pitchFamily="34" charset="0"/>
              </a:rPr>
              <a:t>in vivo</a:t>
            </a:r>
            <a:r>
              <a:rPr lang="en-US" sz="4000" b="1" dirty="0" smtClean="0">
                <a:solidFill>
                  <a:srgbClr val="003366"/>
                </a:solidFill>
                <a:latin typeface="Verdana" pitchFamily="34" charset="0"/>
              </a:rPr>
              <a:t> study</a:t>
            </a:r>
            <a:endParaRPr lang="en-US" sz="4000" b="1" dirty="0">
              <a:solidFill>
                <a:srgbClr val="003366"/>
              </a:solidFill>
              <a:latin typeface="Verdana" pitchFamily="34" charset="0"/>
            </a:endParaRP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025" y="1162050"/>
            <a:ext cx="777875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04788"/>
            <a:ext cx="10287000" cy="820737"/>
          </a:xfrm>
          <a:prstGeom prst="rect">
            <a:avLst/>
          </a:prstGeom>
          <a:gradFill rotWithShape="1">
            <a:gsLst>
              <a:gs pos="0">
                <a:srgbClr val="96BDD8">
                  <a:gamma/>
                  <a:tint val="0"/>
                  <a:invGamma/>
                </a:srgbClr>
              </a:gs>
              <a:gs pos="100000">
                <a:srgbClr val="96BDD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71500" y="22225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3366"/>
                </a:solidFill>
                <a:latin typeface="Verdana" pitchFamily="34" charset="0"/>
              </a:rPr>
              <a:t>Biofilm</a:t>
            </a:r>
            <a:r>
              <a:rPr lang="en-US" sz="4000" b="1" dirty="0" smtClean="0">
                <a:solidFill>
                  <a:srgbClr val="003366"/>
                </a:solidFill>
                <a:latin typeface="Verdana" pitchFamily="34" charset="0"/>
              </a:rPr>
              <a:t> in the Catheter </a:t>
            </a:r>
            <a:r>
              <a:rPr lang="en-US" sz="4000" b="1" dirty="0">
                <a:solidFill>
                  <a:srgbClr val="003366"/>
                </a:solidFill>
                <a:latin typeface="Verdana" pitchFamily="34" charset="0"/>
              </a:rPr>
              <a:t>Tip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90638" y="1143000"/>
            <a:ext cx="7697787" cy="153987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b="1" dirty="0" smtClean="0">
                <a:solidFill>
                  <a:srgbClr val="003366"/>
                </a:solidFill>
                <a:latin typeface="Verdana" pitchFamily="34" charset="0"/>
              </a:rPr>
              <a:t> 1,000 X magnification</a:t>
            </a:r>
          </a:p>
          <a:p>
            <a:pPr marL="0" indent="0" algn="ctr">
              <a:buFontTx/>
              <a:buNone/>
            </a:pPr>
            <a:r>
              <a:rPr lang="en-US" b="1" dirty="0" smtClean="0">
                <a:solidFill>
                  <a:srgbClr val="003366"/>
                </a:solidFill>
                <a:latin typeface="Verdana" pitchFamily="34" charset="0"/>
              </a:rPr>
              <a:t> Sheep (control)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lum bright="-4000" contrast="24000"/>
          </a:blip>
          <a:srcRect/>
          <a:stretch>
            <a:fillRect/>
          </a:stretch>
        </p:blipFill>
        <p:spPr bwMode="auto">
          <a:xfrm>
            <a:off x="311150" y="2149475"/>
            <a:ext cx="9753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92087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1911" y="334963"/>
            <a:ext cx="99455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3366"/>
                </a:solidFill>
              </a:rPr>
              <a:t>Attributes of a </a:t>
            </a:r>
            <a:r>
              <a:rPr lang="en-US" sz="3000" dirty="0" err="1" smtClean="0">
                <a:solidFill>
                  <a:srgbClr val="003366"/>
                </a:solidFill>
              </a:rPr>
              <a:t>Biofilm</a:t>
            </a:r>
            <a:r>
              <a:rPr lang="en-US" sz="3000" dirty="0" smtClean="0">
                <a:solidFill>
                  <a:srgbClr val="003366"/>
                </a:solidFill>
              </a:rPr>
              <a:t> Research Method</a:t>
            </a:r>
            <a:endParaRPr lang="en-US" sz="3000" b="1" dirty="0" smtClean="0">
              <a:solidFill>
                <a:srgbClr val="003366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11393" y="1333828"/>
            <a:ext cx="88249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Relevance 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Reasonableness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Resemblance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Repeatability (intra-laboratory)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Responsiveness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Ruggedness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Reproducibility (inter-laboratory)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2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7000" y="33496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Resemblance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22488" y="1697382"/>
            <a:ext cx="9062780" cy="42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/>
              <a:t>Independent repeats of the same experiment in the same laboratory produce nearly the same </a:t>
            </a:r>
            <a:r>
              <a:rPr lang="en-US" sz="2800" b="0" u="sng" dirty="0" smtClean="0">
                <a:solidFill>
                  <a:srgbClr val="00B050"/>
                </a:solidFill>
              </a:rPr>
              <a:t>control data</a:t>
            </a:r>
            <a:r>
              <a:rPr lang="en-US" sz="2800" b="0" dirty="0" smtClean="0"/>
              <a:t>, </a:t>
            </a:r>
            <a:r>
              <a:rPr lang="en-US" sz="2800" b="0" dirty="0"/>
              <a:t>as indicated by a </a:t>
            </a:r>
            <a:r>
              <a:rPr lang="en-US" sz="2800" b="0" dirty="0" smtClean="0"/>
              <a:t>small </a:t>
            </a:r>
          </a:p>
          <a:p>
            <a:pPr>
              <a:spcBef>
                <a:spcPct val="50000"/>
              </a:spcBef>
            </a:pPr>
            <a:endParaRPr lang="en-US" sz="900" b="0" dirty="0" smtClean="0"/>
          </a:p>
          <a:p>
            <a:pPr>
              <a:spcBef>
                <a:spcPts val="1800"/>
              </a:spcBef>
            </a:pPr>
            <a:r>
              <a:rPr lang="en-US" sz="2800" b="0" dirty="0" smtClean="0"/>
              <a:t> 	</a:t>
            </a:r>
            <a:r>
              <a:rPr lang="en-US" sz="2800" b="0" dirty="0" smtClean="0">
                <a:solidFill>
                  <a:srgbClr val="FF0000"/>
                </a:solidFill>
              </a:rPr>
              <a:t>repeatability standard deviation,</a:t>
            </a:r>
          </a:p>
          <a:p>
            <a:pPr>
              <a:spcBef>
                <a:spcPts val="1800"/>
              </a:spcBef>
            </a:pPr>
            <a:endParaRPr lang="en-US" sz="1000" b="0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0" dirty="0" smtClean="0">
                <a:solidFill>
                  <a:srgbClr val="FF0000"/>
                </a:solidFill>
              </a:rPr>
              <a:t>      </a:t>
            </a:r>
            <a:r>
              <a:rPr lang="en-US" sz="2800" b="0" dirty="0" err="1" smtClean="0">
                <a:solidFill>
                  <a:srgbClr val="FF0000"/>
                </a:solidFill>
              </a:rPr>
              <a:t>CS</a:t>
            </a:r>
            <a:r>
              <a:rPr lang="en-US" sz="2800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sz="2800" b="0" dirty="0" smtClean="0">
                <a:solidFill>
                  <a:srgbClr val="FF0000"/>
                </a:solidFill>
              </a:rPr>
              <a:t>  = STDEV(</a:t>
            </a:r>
            <a:r>
              <a:rPr lang="en-US" sz="2000" b="0" dirty="0" smtClean="0">
                <a:solidFill>
                  <a:srgbClr val="00B050"/>
                </a:solidFill>
              </a:rPr>
              <a:t>Mean Controls for each experiment</a:t>
            </a:r>
            <a:r>
              <a:rPr lang="en-US" sz="2800" b="0" dirty="0" smtClean="0">
                <a:solidFill>
                  <a:srgbClr val="FF0000"/>
                </a:solidFill>
              </a:rPr>
              <a:t>)</a:t>
            </a:r>
            <a:endParaRPr lang="en-US" sz="2800" b="0" dirty="0" smtClean="0"/>
          </a:p>
          <a:p>
            <a:pPr>
              <a:spcBef>
                <a:spcPct val="50000"/>
              </a:spcBef>
            </a:pPr>
            <a:endParaRPr lang="en-US" sz="2800" b="0" dirty="0" smtClean="0"/>
          </a:p>
          <a:p>
            <a:pPr algn="ctr">
              <a:spcBef>
                <a:spcPct val="50000"/>
              </a:spcBef>
            </a:pPr>
            <a:r>
              <a:rPr lang="en-US" sz="1200" b="0" dirty="0" smtClean="0"/>
              <a:t>http://www.biofilm.montana.edu/content/ksa-sm-10</a:t>
            </a:r>
            <a:endParaRPr lang="en-US" sz="1200" b="0" dirty="0"/>
          </a:p>
        </p:txBody>
      </p:sp>
      <p:pic>
        <p:nvPicPr>
          <p:cNvPr id="13319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638333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EAEAEA"/>
              </a:gs>
              <a:gs pos="100000">
                <a:srgbClr val="B2B2B2"/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pic>
        <p:nvPicPr>
          <p:cNvPr id="12292" name="Picture 4" descr="Reactor1"/>
          <p:cNvPicPr>
            <a:picLocks noChangeAspect="1" noChangeArrowheads="1"/>
          </p:cNvPicPr>
          <p:nvPr/>
        </p:nvPicPr>
        <p:blipFill>
          <a:blip r:embed="rId3" cstate="print">
            <a:lum bright="-18000" contrast="36000"/>
          </a:blip>
          <a:srcRect/>
          <a:stretch>
            <a:fillRect/>
          </a:stretch>
        </p:blipFill>
        <p:spPr bwMode="auto">
          <a:xfrm>
            <a:off x="766763" y="344488"/>
            <a:ext cx="8753475" cy="6108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Resemblance </a:t>
            </a:r>
            <a:r>
              <a:rPr lang="en-US" sz="3200" dirty="0" smtClean="0">
                <a:solidFill>
                  <a:srgbClr val="003366"/>
                </a:solidFill>
              </a:rPr>
              <a:t>Example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Resemblance Example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66416" y="2472502"/>
            <a:ext cx="92240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/>
              <a:t>Coupon     </a:t>
            </a:r>
            <a:r>
              <a:rPr lang="en-US" sz="3600" b="1" dirty="0" smtClean="0"/>
              <a:t> Density            LD</a:t>
            </a:r>
            <a:endParaRPr lang="en-US" sz="3600" b="1" dirty="0"/>
          </a:p>
          <a:p>
            <a:r>
              <a:rPr lang="en-US" sz="3600" b="1" u="sng" dirty="0" smtClean="0"/>
              <a:t>             </a:t>
            </a:r>
            <a:r>
              <a:rPr lang="en-US" sz="3600" b="1" dirty="0" smtClean="0"/>
              <a:t>     </a:t>
            </a:r>
            <a:r>
              <a:rPr lang="en-US" sz="3600" b="1" u="sng" dirty="0" err="1" smtClean="0"/>
              <a:t>cfu</a:t>
            </a:r>
            <a:r>
              <a:rPr lang="en-US" sz="3600" b="1" u="sng" dirty="0" smtClean="0"/>
              <a:t> </a:t>
            </a:r>
            <a:r>
              <a:rPr lang="en-US" sz="3600" b="1" u="sng" dirty="0"/>
              <a:t>/ cm</a:t>
            </a:r>
            <a:r>
              <a:rPr lang="en-US" sz="3600" b="1" baseline="30000" dirty="0"/>
              <a:t>2	 </a:t>
            </a:r>
            <a:r>
              <a:rPr lang="en-US" sz="3600" b="1" u="sng" dirty="0" smtClean="0"/>
              <a:t>log(</a:t>
            </a:r>
            <a:r>
              <a:rPr lang="en-US" sz="3600" b="1" u="sng" dirty="0" err="1" smtClean="0"/>
              <a:t>cfu</a:t>
            </a:r>
            <a:r>
              <a:rPr lang="en-US" sz="3600" u="sng" dirty="0" smtClean="0"/>
              <a:t>/cm</a:t>
            </a:r>
            <a:r>
              <a:rPr lang="en-US" sz="3600" u="sng" baseline="30000" dirty="0" smtClean="0"/>
              <a:t>2</a:t>
            </a:r>
            <a:r>
              <a:rPr lang="en-US" sz="3600" u="sng" dirty="0" smtClean="0"/>
              <a:t>)</a:t>
            </a:r>
            <a:endParaRPr lang="en-US" sz="3600" b="1" u="sng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09279" y="3679001"/>
            <a:ext cx="8000908" cy="17543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/>
              <a:t>      1           </a:t>
            </a:r>
            <a:r>
              <a:rPr lang="en-US" sz="3600" b="0" dirty="0" smtClean="0"/>
              <a:t>5.5 x 10</a:t>
            </a:r>
            <a:r>
              <a:rPr lang="en-US" sz="3600" b="0" baseline="30000" dirty="0" smtClean="0"/>
              <a:t>6</a:t>
            </a:r>
            <a:r>
              <a:rPr lang="en-US" sz="3600" b="0" dirty="0" smtClean="0"/>
              <a:t>        6.74</a:t>
            </a:r>
            <a:endParaRPr lang="en-US" sz="3600" b="0" dirty="0"/>
          </a:p>
          <a:p>
            <a:r>
              <a:rPr lang="en-US" sz="3600" b="0" dirty="0"/>
              <a:t>      2           </a:t>
            </a:r>
            <a:r>
              <a:rPr lang="en-US" sz="3600" b="0" dirty="0" smtClean="0"/>
              <a:t>6.6 x 10</a:t>
            </a:r>
            <a:r>
              <a:rPr lang="en-US" sz="3600" b="0" baseline="30000" dirty="0" smtClean="0"/>
              <a:t>6</a:t>
            </a:r>
            <a:r>
              <a:rPr lang="en-US" sz="3600" b="0" dirty="0" smtClean="0"/>
              <a:t>        6.82</a:t>
            </a:r>
            <a:endParaRPr lang="en-US" sz="3600" b="0" dirty="0"/>
          </a:p>
          <a:p>
            <a:r>
              <a:rPr lang="en-US" sz="3600" b="0" dirty="0"/>
              <a:t>      3           </a:t>
            </a:r>
            <a:r>
              <a:rPr lang="en-US" sz="3600" b="0" dirty="0" smtClean="0"/>
              <a:t>8.7 x 10</a:t>
            </a:r>
            <a:r>
              <a:rPr lang="en-US" sz="3600" b="0" baseline="30000" dirty="0" smtClean="0"/>
              <a:t>6</a:t>
            </a:r>
            <a:r>
              <a:rPr lang="en-US" sz="3600" b="0" dirty="0" smtClean="0"/>
              <a:t>        6.94</a:t>
            </a:r>
            <a:endParaRPr lang="en-US" sz="3600" b="0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02131" y="5545901"/>
            <a:ext cx="4424609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B050"/>
                </a:solidFill>
              </a:rPr>
              <a:t>Mean LD= </a:t>
            </a:r>
            <a:r>
              <a:rPr lang="en-US" sz="3600" b="1" dirty="0" smtClean="0">
                <a:solidFill>
                  <a:srgbClr val="00B050"/>
                </a:solidFill>
              </a:rPr>
              <a:t>6.83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733" y="1365956"/>
            <a:ext cx="8263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Data:</a:t>
            </a:r>
            <a:r>
              <a:rPr lang="en-US" b="0" dirty="0" smtClean="0"/>
              <a:t> log</a:t>
            </a:r>
            <a:r>
              <a:rPr lang="en-US" b="0" baseline="-25000" dirty="0" smtClean="0"/>
              <a:t>10</a:t>
            </a:r>
            <a:r>
              <a:rPr lang="en-US" b="0" dirty="0" smtClean="0"/>
              <a:t>(</a:t>
            </a:r>
            <a:r>
              <a:rPr lang="en-US" b="0" dirty="0" err="1" smtClean="0"/>
              <a:t>cfu</a:t>
            </a:r>
            <a:r>
              <a:rPr lang="en-US" b="0" dirty="0" smtClean="0"/>
              <a:t>) from viable plate counts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854075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tint val="0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357809" y="277813"/>
            <a:ext cx="96906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003366"/>
                </a:solidFill>
              </a:rPr>
              <a:t>Standardized Biofilm Methods Laboratory</a:t>
            </a:r>
            <a:endParaRPr lang="en-US" sz="3200" b="1" dirty="0">
              <a:solidFill>
                <a:srgbClr val="003366"/>
              </a:solidFill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" name="Picture 2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19108" y="1597985"/>
            <a:ext cx="1353722" cy="2157392"/>
          </a:xfrm>
          <a:prstGeom prst="rect">
            <a:avLst/>
          </a:prstGeom>
          <a:noFill/>
          <a:ln w="349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Picture 2" descr="http://www.erc.montana.edu/CBEssentials-SW/research/StandBFMethods/images/Sturman_Paul-web0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59263" y="3756946"/>
            <a:ext cx="2170591" cy="16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http://www.erc.montana.edu/CBEssentials-SW/research/StandBFMethods/images/WalkerDiane_05web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38378" y="3737224"/>
            <a:ext cx="2148815" cy="171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48_MAH_inSnowStorm_11Oct2009 (2)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5441061" y="2041470"/>
            <a:ext cx="1597948" cy="1711842"/>
          </a:xfrm>
          <a:prstGeom prst="rect">
            <a:avLst/>
          </a:prstGeom>
          <a:ln w="38100">
            <a:solidFill>
              <a:srgbClr val="91A6C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080844" y="1775638"/>
            <a:ext cx="1484224" cy="197896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008254" y="3785210"/>
            <a:ext cx="1530347" cy="20357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0" name="Picture 19" descr="Goeres picture 2009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573073" y="1847953"/>
            <a:ext cx="1420017" cy="18957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261325" y="1414139"/>
            <a:ext cx="18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Darla Goeres</a:t>
            </a:r>
            <a:endParaRPr lang="en-US" sz="1800" b="0" dirty="0"/>
          </a:p>
        </p:txBody>
      </p:sp>
      <p:sp>
        <p:nvSpPr>
          <p:cNvPr id="23" name="TextBox 22"/>
          <p:cNvSpPr txBox="1"/>
          <p:nvPr/>
        </p:nvSpPr>
        <p:spPr>
          <a:xfrm>
            <a:off x="4072269" y="1162493"/>
            <a:ext cx="18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Al Parker</a:t>
            </a:r>
            <a:endParaRPr lang="en-US" sz="1800" b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26277" y="1325514"/>
            <a:ext cx="188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Marty Hamilton</a:t>
            </a:r>
            <a:endParaRPr lang="en-US" sz="1800" b="0" dirty="0"/>
          </a:p>
        </p:txBody>
      </p:sp>
      <p:sp>
        <p:nvSpPr>
          <p:cNvPr id="25" name="TextBox 24"/>
          <p:cNvSpPr txBox="1"/>
          <p:nvPr/>
        </p:nvSpPr>
        <p:spPr>
          <a:xfrm>
            <a:off x="1910309" y="5472222"/>
            <a:ext cx="18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Diane Walker</a:t>
            </a:r>
            <a:endParaRPr lang="en-US" sz="1800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6840279" y="1321991"/>
            <a:ext cx="228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Lindsey Lorenz</a:t>
            </a:r>
            <a:endParaRPr lang="en-US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5709681" y="5390707"/>
            <a:ext cx="203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Paul Sturman</a:t>
            </a:r>
            <a:endParaRPr lang="en-US" sz="1800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3522908" y="5851449"/>
            <a:ext cx="265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Kelli Buckingham-Meyer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Resemblance Example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96443" y="1275638"/>
          <a:ext cx="5215468" cy="4928312"/>
        </p:xfrm>
        <a:graphic>
          <a:graphicData uri="http://schemas.openxmlformats.org/drawingml/2006/table">
            <a:tbl>
              <a:tblPr/>
              <a:tblGrid>
                <a:gridCol w="927194"/>
                <a:gridCol w="1390790"/>
                <a:gridCol w="115900"/>
                <a:gridCol w="1274892"/>
                <a:gridCol w="115900"/>
                <a:gridCol w="115900"/>
                <a:gridCol w="1274892"/>
              </a:tblGrid>
              <a:tr h="544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Exp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coupon</a:t>
                      </a: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LD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Control</a:t>
                      </a: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LD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SD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6.73849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6.82056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6.83240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0.10036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6.93816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6.56276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6.63957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6.61440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0.04472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6.64086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6.91564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6.74557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6.85293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0.09341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6.89758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3499555" y="1700448"/>
            <a:ext cx="1388534" cy="16410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74355" y="2167466"/>
            <a:ext cx="1145823" cy="7112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6592"/>
            <a:ext cx="6834553" cy="455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2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7000" y="334963"/>
            <a:ext cx="1000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3366"/>
                </a:solidFill>
              </a:rPr>
              <a:t>Resemblance from experiment to experiment</a:t>
            </a:r>
            <a:endParaRPr lang="en-US" sz="2800" dirty="0">
              <a:solidFill>
                <a:srgbClr val="003366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54150" y="1979377"/>
            <a:ext cx="3760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/>
              <a:t>1.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>
                <a:solidFill>
                  <a:srgbClr val="00B050"/>
                </a:solidFill>
              </a:rPr>
              <a:t>Mean </a:t>
            </a:r>
            <a:r>
              <a:rPr lang="en-US" sz="2000" b="0" dirty="0" err="1" smtClean="0">
                <a:solidFill>
                  <a:srgbClr val="00B050"/>
                </a:solidFill>
              </a:rPr>
              <a:t>ControlLD</a:t>
            </a:r>
            <a:r>
              <a:rPr lang="en-US" sz="2000" b="0" dirty="0" smtClean="0">
                <a:solidFill>
                  <a:srgbClr val="00B050"/>
                </a:solidFill>
              </a:rPr>
              <a:t> = 6.77</a:t>
            </a:r>
          </a:p>
          <a:p>
            <a:pPr algn="ctr"/>
            <a:r>
              <a:rPr lang="en-US" sz="2000" b="0" dirty="0" smtClean="0">
                <a:solidFill>
                  <a:srgbClr val="00B050"/>
                </a:solidFill>
              </a:rPr>
              <a:t>the best guess for the</a:t>
            </a:r>
          </a:p>
          <a:p>
            <a:pPr algn="ctr"/>
            <a:r>
              <a:rPr lang="en-US" sz="2000" b="0" dirty="0" smtClean="0">
                <a:solidFill>
                  <a:srgbClr val="00B050"/>
                </a:solidFill>
              </a:rPr>
              <a:t>     </a:t>
            </a:r>
            <a:r>
              <a:rPr lang="en-US" sz="2000" b="0" i="1" u="sng" dirty="0" smtClean="0">
                <a:solidFill>
                  <a:srgbClr val="00B050"/>
                </a:solidFill>
              </a:rPr>
              <a:t>true mean control LD</a:t>
            </a:r>
            <a:endParaRPr lang="en-US" sz="2000" b="0" dirty="0" smtClean="0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926125" y="3423138"/>
            <a:ext cx="5556739" cy="117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Down Arrow 12"/>
          <p:cNvSpPr/>
          <p:nvPr/>
        </p:nvSpPr>
        <p:spPr bwMode="auto">
          <a:xfrm>
            <a:off x="3915510" y="3434861"/>
            <a:ext cx="246185" cy="128954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Up Arrow 13"/>
          <p:cNvSpPr/>
          <p:nvPr/>
        </p:nvSpPr>
        <p:spPr bwMode="auto">
          <a:xfrm>
            <a:off x="3915509" y="2110162"/>
            <a:ext cx="246184" cy="1301262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1434" y="3072358"/>
            <a:ext cx="35655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2.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</a:rPr>
              <a:t>CS</a:t>
            </a:r>
            <a:r>
              <a:rPr lang="en-US" sz="2000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sz="2000" b="0" dirty="0" smtClean="0">
                <a:solidFill>
                  <a:srgbClr val="FF0000"/>
                </a:solidFill>
              </a:rPr>
              <a:t>  = </a:t>
            </a:r>
            <a:r>
              <a:rPr lang="en-US" sz="2000" b="0" dirty="0" smtClean="0">
                <a:solidFill>
                  <a:srgbClr val="FF0000"/>
                </a:solidFill>
              </a:rPr>
              <a:t>0.1322,</a:t>
            </a:r>
            <a:endParaRPr lang="en-US" sz="1600" b="0" dirty="0" smtClean="0">
              <a:latin typeface="Arial"/>
            </a:endParaRPr>
          </a:p>
          <a:p>
            <a:endParaRPr lang="en-US" sz="2000" b="0" dirty="0" smtClean="0">
              <a:solidFill>
                <a:srgbClr val="00B050"/>
              </a:solidFill>
              <a:latin typeface="Arial"/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</a:t>
            </a:r>
            <a:r>
              <a:rPr lang="en-US" sz="2000" b="0" dirty="0" smtClean="0">
                <a:solidFill>
                  <a:srgbClr val="FF0000"/>
                </a:solidFill>
              </a:rPr>
              <a:t>typical distance between 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</a:t>
            </a:r>
            <a:r>
              <a:rPr lang="en-US" sz="2000" b="0" dirty="0" err="1" smtClean="0">
                <a:solidFill>
                  <a:srgbClr val="00B050"/>
                </a:solidFill>
              </a:rPr>
              <a:t>ControlLD</a:t>
            </a:r>
            <a:r>
              <a:rPr lang="en-US" sz="2000" b="0" dirty="0" smtClean="0">
                <a:solidFill>
                  <a:srgbClr val="FF0000"/>
                </a:solidFill>
              </a:rPr>
              <a:t> for a 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single experiment and the </a:t>
            </a:r>
          </a:p>
          <a:p>
            <a:pPr algn="ctr"/>
            <a:r>
              <a:rPr lang="en-US" sz="2000" b="0" i="1" u="sng" dirty="0" smtClean="0">
                <a:solidFill>
                  <a:srgbClr val="00B050"/>
                </a:solidFill>
              </a:rPr>
              <a:t>true mean control LD</a:t>
            </a:r>
            <a:endParaRPr lang="en-US" sz="2000" i="1" u="sng" dirty="0"/>
          </a:p>
        </p:txBody>
      </p:sp>
      <p:sp>
        <p:nvSpPr>
          <p:cNvPr id="11" name="TextBox 10"/>
          <p:cNvSpPr txBox="1"/>
          <p:nvPr/>
        </p:nvSpPr>
        <p:spPr>
          <a:xfrm rot="-5400000">
            <a:off x="-462844" y="3408072"/>
            <a:ext cx="153528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log</a:t>
            </a:r>
            <a:r>
              <a:rPr lang="en-US" sz="1400" b="0" baseline="-25000" dirty="0" smtClean="0"/>
              <a:t>10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cfu</a:t>
            </a:r>
            <a:r>
              <a:rPr lang="en-US" sz="1400" b="0" dirty="0" smtClean="0"/>
              <a:t>/cm</a:t>
            </a:r>
            <a:r>
              <a:rPr lang="en-US" sz="1400" b="0" baseline="30000" dirty="0" smtClean="0"/>
              <a:t>2</a:t>
            </a:r>
            <a:r>
              <a:rPr lang="en-US" sz="1400" b="0" dirty="0" smtClean="0"/>
              <a:t>)</a:t>
            </a:r>
            <a:endParaRPr lang="en-US" sz="14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6707583" y="1324277"/>
            <a:ext cx="358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/>
              <a:t>Summary Statistics: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5764" y="5729991"/>
            <a:ext cx="44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</a:rPr>
              <a:t>CS</a:t>
            </a:r>
            <a:r>
              <a:rPr lang="en-US" sz="2000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/>
              <a:t>=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1600" b="0" dirty="0" smtClean="0"/>
              <a:t>STDEV(</a:t>
            </a:r>
            <a:r>
              <a:rPr lang="en-US" sz="1600" b="0" dirty="0" smtClean="0">
                <a:solidFill>
                  <a:srgbClr val="00B050"/>
                </a:solidFill>
                <a:latin typeface="Arial"/>
              </a:rPr>
              <a:t>6.83240</a:t>
            </a:r>
            <a:r>
              <a:rPr lang="en-US" sz="1600" b="0" dirty="0" smtClean="0">
                <a:solidFill>
                  <a:srgbClr val="00B050"/>
                </a:solidFill>
                <a:latin typeface="Arial"/>
              </a:rPr>
              <a:t>, 6.61440, 6.85293</a:t>
            </a:r>
            <a:r>
              <a:rPr lang="en-US" sz="1600" b="0" dirty="0" smtClean="0">
                <a:latin typeface="Arial"/>
              </a:rPr>
              <a:t>) </a:t>
            </a:r>
            <a:endParaRPr lang="en-US" sz="1600" b="0" dirty="0" smtClean="0">
              <a:solidFill>
                <a:srgbClr val="FF0000"/>
              </a:solidFill>
            </a:endParaRPr>
          </a:p>
          <a:p>
            <a:r>
              <a:rPr lang="en-US" sz="1600" b="0" dirty="0" smtClean="0">
                <a:solidFill>
                  <a:srgbClr val="FF0000"/>
                </a:solidFill>
              </a:rPr>
              <a:t>        </a:t>
            </a:r>
            <a:r>
              <a:rPr lang="en-US" sz="1600" b="0" u="sng" dirty="0" smtClean="0"/>
              <a:t>not</a:t>
            </a:r>
            <a:r>
              <a:rPr lang="en-US" sz="1600" b="0" dirty="0" smtClean="0"/>
              <a:t> </a:t>
            </a:r>
            <a:r>
              <a:rPr lang="en-US" sz="1600" b="0" dirty="0" smtClean="0"/>
              <a:t>STDEV(LDs)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6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6592"/>
            <a:ext cx="6834553" cy="455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2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7000" y="334963"/>
            <a:ext cx="1000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3366"/>
                </a:solidFill>
              </a:rPr>
              <a:t>Resemblance from experiment to experiment</a:t>
            </a:r>
            <a:endParaRPr lang="en-US" sz="2800" dirty="0">
              <a:solidFill>
                <a:srgbClr val="003366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21160" y="2052761"/>
            <a:ext cx="32062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variance 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    CS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r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="0" dirty="0" smtClean="0">
                <a:solidFill>
                  <a:srgbClr val="FF0000"/>
                </a:solidFill>
              </a:rPr>
              <a:t> = 0.1322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2</a:t>
            </a:r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can be partitioned:</a:t>
            </a:r>
          </a:p>
          <a:p>
            <a:pPr algn="ctr"/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87% due to among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experiment sources</a:t>
            </a:r>
          </a:p>
          <a:p>
            <a:pPr algn="ctr"/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13% due to within experiment sources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926125" y="3423138"/>
            <a:ext cx="5556739" cy="117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Down Arrow 28"/>
          <p:cNvSpPr/>
          <p:nvPr/>
        </p:nvSpPr>
        <p:spPr bwMode="auto">
          <a:xfrm>
            <a:off x="3915510" y="3434861"/>
            <a:ext cx="246185" cy="128954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Up Arrow 29"/>
          <p:cNvSpPr/>
          <p:nvPr/>
        </p:nvSpPr>
        <p:spPr bwMode="auto">
          <a:xfrm>
            <a:off x="3915509" y="2110162"/>
            <a:ext cx="246184" cy="1301262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-5400000">
            <a:off x="-462844" y="3431822"/>
            <a:ext cx="153528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log</a:t>
            </a:r>
            <a:r>
              <a:rPr lang="en-US" sz="1400" b="0" baseline="-25000" dirty="0" smtClean="0"/>
              <a:t>10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cfu</a:t>
            </a:r>
            <a:r>
              <a:rPr lang="en-US" sz="1400" b="0" dirty="0" smtClean="0"/>
              <a:t>/cm</a:t>
            </a:r>
            <a:r>
              <a:rPr lang="en-US" sz="1400" b="0" baseline="30000" dirty="0" smtClean="0"/>
              <a:t>2</a:t>
            </a:r>
            <a:r>
              <a:rPr lang="en-US" sz="1400" b="0" dirty="0" smtClean="0"/>
              <a:t>)</a:t>
            </a:r>
            <a:endParaRPr lang="en-US" sz="1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5913907" y="5539991"/>
            <a:ext cx="45512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u="sng" dirty="0" smtClean="0"/>
              <a:t>Variance </a:t>
            </a:r>
            <a:r>
              <a:rPr lang="en-US" sz="1600" b="0" u="sng" dirty="0" smtClean="0"/>
              <a:t>partitioned </a:t>
            </a:r>
            <a:r>
              <a:rPr lang="en-US" sz="1600" b="0" u="sng" dirty="0" smtClean="0"/>
              <a:t>by</a:t>
            </a:r>
            <a:r>
              <a:rPr lang="en-US" sz="2000" b="0" dirty="0" smtClean="0"/>
              <a:t>: </a:t>
            </a:r>
          </a:p>
          <a:p>
            <a:r>
              <a:rPr lang="en-US" sz="1600" b="0" dirty="0" smtClean="0">
                <a:solidFill>
                  <a:srgbClr val="FF0000"/>
                </a:solidFill>
              </a:rPr>
              <a:t>0</a:t>
            </a:r>
            <a:r>
              <a:rPr lang="en-US" sz="1600" b="0" dirty="0" smtClean="0">
                <a:solidFill>
                  <a:srgbClr val="FF0000"/>
                </a:solidFill>
              </a:rPr>
              <a:t>.87</a:t>
            </a:r>
            <a:r>
              <a:rPr lang="en-US" sz="1600" b="0" dirty="0" smtClean="0">
                <a:solidFill>
                  <a:srgbClr val="00B050"/>
                </a:solidFill>
              </a:rPr>
              <a:t> </a:t>
            </a:r>
            <a:r>
              <a:rPr lang="en-US" sz="1600" b="0" dirty="0" smtClean="0"/>
              <a:t>=</a:t>
            </a:r>
            <a:r>
              <a:rPr lang="en-US" sz="1600" b="0" dirty="0" smtClean="0">
                <a:solidFill>
                  <a:srgbClr val="00B050"/>
                </a:solidFill>
              </a:rPr>
              <a:t> </a:t>
            </a:r>
            <a:r>
              <a:rPr lang="en-US" sz="1600" b="0" dirty="0" smtClean="0">
                <a:cs typeface="Arial" charset="0"/>
              </a:rPr>
              <a:t>AVG(</a:t>
            </a:r>
            <a:r>
              <a:rPr lang="en-US" sz="1600" b="0" dirty="0" smtClean="0">
                <a:solidFill>
                  <a:srgbClr val="00B050"/>
                </a:solidFill>
                <a:cs typeface="Arial" charset="0"/>
              </a:rPr>
              <a:t>control </a:t>
            </a:r>
            <a:r>
              <a:rPr lang="en-US" sz="1600" b="0" dirty="0" smtClean="0">
                <a:solidFill>
                  <a:srgbClr val="FF0000"/>
                </a:solidFill>
                <a:cs typeface="Arial" charset="0"/>
              </a:rPr>
              <a:t>SDs</a:t>
            </a:r>
            <a:r>
              <a:rPr lang="en-US" sz="1600" b="0" baseline="3000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1600" b="0" dirty="0" smtClean="0">
                <a:cs typeface="Arial" charset="0"/>
              </a:rPr>
              <a:t>)/(</a:t>
            </a:r>
            <a:r>
              <a:rPr lang="en-US" sz="1600" b="0" dirty="0" err="1" smtClean="0">
                <a:solidFill>
                  <a:srgbClr val="00B050"/>
                </a:solidFill>
                <a:cs typeface="Arial" charset="0"/>
              </a:rPr>
              <a:t>n</a:t>
            </a:r>
            <a:r>
              <a:rPr lang="en-US" sz="1600" b="0" baseline="-25000" dirty="0" err="1" smtClean="0">
                <a:solidFill>
                  <a:srgbClr val="00B050"/>
                </a:solidFill>
                <a:cs typeface="Arial" charset="0"/>
              </a:rPr>
              <a:t>c</a:t>
            </a:r>
            <a:r>
              <a:rPr lang="en-US" sz="1600" b="0" baseline="-25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sz="1600" b="0" dirty="0" smtClean="0">
                <a:cs typeface="Arial" charset="0"/>
              </a:rPr>
              <a:t>x</a:t>
            </a:r>
            <a:r>
              <a:rPr lang="en-US" sz="1600" b="0" dirty="0" smtClean="0">
                <a:solidFill>
                  <a:srgbClr val="FF0000"/>
                </a:solidFill>
              </a:rPr>
              <a:t>0.1322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b="0" dirty="0" smtClean="0"/>
              <a:t>)</a:t>
            </a:r>
          </a:p>
          <a:p>
            <a:r>
              <a:rPr lang="en-US" sz="1600" b="0" dirty="0" smtClean="0">
                <a:solidFill>
                  <a:srgbClr val="FF0000"/>
                </a:solidFill>
              </a:rPr>
              <a:t>0.13</a:t>
            </a:r>
            <a:r>
              <a:rPr lang="en-US" sz="1600" b="0" dirty="0" smtClean="0"/>
              <a:t> = 1 - </a:t>
            </a:r>
            <a:r>
              <a:rPr lang="en-US" sz="1600" b="0" dirty="0" smtClean="0">
                <a:solidFill>
                  <a:srgbClr val="FF0000"/>
                </a:solidFill>
              </a:rPr>
              <a:t>0.87</a:t>
            </a:r>
            <a:endParaRPr lang="en-US" sz="16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12938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Rectangle 2"/>
          <p:cNvSpPr>
            <a:spLocks noChangeArrowheads="1"/>
          </p:cNvSpPr>
          <p:nvPr/>
        </p:nvSpPr>
        <p:spPr bwMode="auto">
          <a:xfrm>
            <a:off x="146756" y="228600"/>
            <a:ext cx="997937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003366"/>
                </a:solidFill>
                <a:cs typeface="Arial" charset="0"/>
              </a:rPr>
              <a:t>Convincing others that you can estimate </a:t>
            </a:r>
            <a:r>
              <a:rPr lang="en-US" sz="3200" b="1" i="1" u="sng" dirty="0" smtClean="0">
                <a:solidFill>
                  <a:srgbClr val="00B050"/>
                </a:solidFill>
                <a:cs typeface="Arial" charset="0"/>
              </a:rPr>
              <a:t>true mean control LD</a:t>
            </a:r>
            <a:r>
              <a:rPr lang="en-US" sz="3200" b="1" dirty="0" smtClean="0">
                <a:solidFill>
                  <a:srgbClr val="003366"/>
                </a:solidFill>
                <a:cs typeface="Arial" charset="0"/>
              </a:rPr>
              <a:t> with confidence </a:t>
            </a:r>
            <a:endParaRPr lang="en-US" sz="3200" b="1" dirty="0">
              <a:solidFill>
                <a:srgbClr val="003366"/>
              </a:solidFill>
              <a:cs typeface="Arial" charset="0"/>
            </a:endParaRPr>
          </a:p>
        </p:txBody>
      </p:sp>
      <p:sp>
        <p:nvSpPr>
          <p:cNvPr id="37916" name="Rectangle 8"/>
          <p:cNvSpPr>
            <a:spLocks noChangeArrowheads="1"/>
          </p:cNvSpPr>
          <p:nvPr/>
        </p:nvSpPr>
        <p:spPr bwMode="auto">
          <a:xfrm>
            <a:off x="664650" y="2084025"/>
            <a:ext cx="9172575" cy="119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ts val="3800"/>
              </a:lnSpc>
            </a:pPr>
            <a:r>
              <a:rPr lang="en-US" sz="2000" b="0" dirty="0" smtClean="0">
                <a:cs typeface="Arial" charset="0"/>
              </a:rPr>
              <a:t>2. Calculate the 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SE </a:t>
            </a:r>
            <a:r>
              <a:rPr lang="en-US" sz="2000" b="0" dirty="0" smtClean="0">
                <a:cs typeface="Arial" charset="0"/>
              </a:rPr>
              <a:t>of </a:t>
            </a:r>
            <a:r>
              <a:rPr lang="en-US" sz="2000" b="0" dirty="0" smtClean="0">
                <a:solidFill>
                  <a:srgbClr val="00B050"/>
                </a:solidFill>
              </a:rPr>
              <a:t>Mean </a:t>
            </a:r>
            <a:r>
              <a:rPr lang="en-US" sz="2000" b="0" dirty="0" err="1" smtClean="0">
                <a:solidFill>
                  <a:srgbClr val="00B050"/>
                </a:solidFill>
              </a:rPr>
              <a:t>ControlLD</a:t>
            </a:r>
            <a:r>
              <a:rPr lang="en-US" sz="2000" b="0" dirty="0" smtClean="0"/>
              <a:t>, using:</a:t>
            </a:r>
            <a:endParaRPr lang="en-US" sz="2000" b="0" dirty="0" smtClean="0">
              <a:cs typeface="Arial" charset="0"/>
            </a:endParaRPr>
          </a:p>
          <a:p>
            <a:pPr eaLnBrk="0" hangingPunct="0"/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en-US" sz="2000" b="0" dirty="0" err="1" smtClean="0">
                <a:solidFill>
                  <a:srgbClr val="FF0000"/>
                </a:solidFill>
                <a:cs typeface="Arial" charset="0"/>
              </a:rPr>
              <a:t>CS</a:t>
            </a:r>
            <a:r>
              <a:rPr lang="en-US" sz="2000" b="0" baseline="-25000" dirty="0" err="1" smtClean="0">
                <a:solidFill>
                  <a:srgbClr val="FF0000"/>
                </a:solidFill>
                <a:cs typeface="Arial" charset="0"/>
              </a:rPr>
              <a:t>r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= the repeatability </a:t>
            </a:r>
            <a:r>
              <a:rPr lang="en-US" sz="2000" b="0" dirty="0" smtClean="0">
                <a:cs typeface="Arial" charset="0"/>
              </a:rPr>
              <a:t>SD</a:t>
            </a:r>
            <a:endParaRPr lang="en-US" sz="2000" b="0" dirty="0" smtClean="0">
              <a:cs typeface="Arial" charset="0"/>
            </a:endParaRPr>
          </a:p>
          <a:p>
            <a:pPr eaLnBrk="0" hangingPunct="0"/>
            <a:r>
              <a:rPr lang="en-US" sz="2000" b="0" dirty="0" smtClean="0">
                <a:cs typeface="Arial" charset="0"/>
              </a:rPr>
              <a:t>    m  = number of </a:t>
            </a:r>
            <a:r>
              <a:rPr lang="en-US" sz="2000" b="0" dirty="0" smtClean="0">
                <a:cs typeface="Arial" charset="0"/>
              </a:rPr>
              <a:t>experiments </a:t>
            </a:r>
            <a:endParaRPr lang="en-US" sz="2000" b="0" baseline="30000" dirty="0">
              <a:cs typeface="Arial" charset="0"/>
            </a:endParaRPr>
          </a:p>
        </p:txBody>
      </p:sp>
      <p:sp>
        <p:nvSpPr>
          <p:cNvPr id="37914" name="TextBox 41"/>
          <p:cNvSpPr txBox="1">
            <a:spLocks noChangeArrowheads="1"/>
          </p:cNvSpPr>
          <p:nvPr/>
        </p:nvSpPr>
        <p:spPr bwMode="auto">
          <a:xfrm>
            <a:off x="1902998" y="3824345"/>
            <a:ext cx="5415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cs typeface="Arial" charset="0"/>
              </a:rPr>
              <a:t>SE</a:t>
            </a:r>
            <a:r>
              <a:rPr lang="en-US" b="0" dirty="0">
                <a:cs typeface="Arial" charset="0"/>
              </a:rPr>
              <a:t> of 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Mean </a:t>
            </a:r>
            <a:r>
              <a:rPr lang="en-US" b="0" dirty="0" err="1" smtClean="0">
                <a:solidFill>
                  <a:srgbClr val="00B050"/>
                </a:solidFill>
                <a:cs typeface="Arial" charset="0"/>
              </a:rPr>
              <a:t>ControlLD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= </a:t>
            </a:r>
            <a:r>
              <a:rPr lang="en-US" b="0" dirty="0" err="1" smtClean="0">
                <a:solidFill>
                  <a:srgbClr val="FF0000"/>
                </a:solidFill>
              </a:rPr>
              <a:t>CS</a:t>
            </a:r>
            <a:r>
              <a:rPr lang="en-US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b="0" baseline="-25000" dirty="0" smtClean="0">
                <a:solidFill>
                  <a:srgbClr val="FF0000"/>
                </a:solidFill>
              </a:rPr>
              <a:t> </a:t>
            </a:r>
            <a:r>
              <a:rPr lang="en-US" b="0" dirty="0" smtClean="0"/>
              <a:t>/     </a:t>
            </a:r>
            <a:endParaRPr lang="en-US" b="0" dirty="0">
              <a:cs typeface="Arial" charset="0"/>
            </a:endParaRPr>
          </a:p>
        </p:txBody>
      </p:sp>
      <p:sp>
        <p:nvSpPr>
          <p:cNvPr id="37915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Box 41"/>
          <p:cNvSpPr txBox="1">
            <a:spLocks noChangeArrowheads="1"/>
          </p:cNvSpPr>
          <p:nvPr/>
        </p:nvSpPr>
        <p:spPr bwMode="auto">
          <a:xfrm>
            <a:off x="734619" y="5255509"/>
            <a:ext cx="8965916" cy="615553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smtClean="0">
                <a:cs typeface="Arial" charset="0"/>
              </a:rPr>
              <a:t>3.</a:t>
            </a:r>
            <a:r>
              <a:rPr lang="en-US" b="0" dirty="0" smtClean="0"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CI for the </a:t>
            </a:r>
            <a:r>
              <a:rPr lang="en-US" sz="2000" b="0" i="1" u="sng" dirty="0" smtClean="0">
                <a:solidFill>
                  <a:srgbClr val="00B050"/>
                </a:solidFill>
                <a:cs typeface="Arial" charset="0"/>
              </a:rPr>
              <a:t>true mean control LD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= 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Mean </a:t>
            </a:r>
            <a:r>
              <a:rPr lang="en-US" sz="2000" b="0" dirty="0" err="1" smtClean="0">
                <a:solidFill>
                  <a:srgbClr val="00B050"/>
                </a:solidFill>
                <a:cs typeface="Arial" charset="0"/>
              </a:rPr>
              <a:t>ControlLD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± </a:t>
            </a:r>
            <a:r>
              <a:rPr lang="en-US" sz="2000" b="0" dirty="0" err="1" smtClean="0">
                <a:cs typeface="Arial" charset="0"/>
              </a:rPr>
              <a:t>t</a:t>
            </a:r>
            <a:r>
              <a:rPr lang="en-US" sz="2000" b="0" baseline="-25000" dirty="0" err="1" smtClean="0">
                <a:cs typeface="Arial" charset="0"/>
              </a:rPr>
              <a:t>df</a:t>
            </a:r>
            <a:r>
              <a:rPr lang="en-US" sz="2000" b="0" baseline="-25000" dirty="0" smtClean="0">
                <a:cs typeface="Arial" charset="0"/>
              </a:rPr>
              <a:t>=m-1</a:t>
            </a:r>
            <a:r>
              <a:rPr lang="en-US" sz="2000" b="0" dirty="0" smtClean="0"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x 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SE</a:t>
            </a:r>
          </a:p>
          <a:p>
            <a:endParaRPr lang="en-US" sz="1000" b="0" dirty="0" smtClean="0"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5644" y="1575603"/>
            <a:ext cx="9381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/>
              <a:t>1.</a:t>
            </a:r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/>
              <a:t>Start with your best guess:</a:t>
            </a:r>
            <a:r>
              <a:rPr lang="en-US" sz="2000" b="0" dirty="0" smtClean="0">
                <a:solidFill>
                  <a:srgbClr val="00B050"/>
                </a:solidFill>
              </a:rPr>
              <a:t> Mean </a:t>
            </a:r>
            <a:r>
              <a:rPr lang="en-US" sz="2000" b="0" dirty="0" err="1" smtClean="0">
                <a:solidFill>
                  <a:srgbClr val="00B050"/>
                </a:solidFill>
              </a:rPr>
              <a:t>ControlLD</a:t>
            </a:r>
            <a:endParaRPr lang="en-US" sz="2000" b="0" dirty="0" smtClean="0">
              <a:solidFill>
                <a:srgbClr val="00B050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6505717" y="3928027"/>
            <a:ext cx="488813" cy="407286"/>
            <a:chOff x="5935739" y="4735534"/>
            <a:chExt cx="488813" cy="407286"/>
          </a:xfrm>
        </p:grpSpPr>
        <p:grpSp>
          <p:nvGrpSpPr>
            <p:cNvPr id="3" name="Group 23"/>
            <p:cNvGrpSpPr/>
            <p:nvPr/>
          </p:nvGrpSpPr>
          <p:grpSpPr>
            <a:xfrm>
              <a:off x="5935739" y="4735534"/>
              <a:ext cx="488813" cy="407286"/>
              <a:chOff x="5935737" y="4044270"/>
              <a:chExt cx="2985489" cy="1098550"/>
            </a:xfrm>
          </p:grpSpPr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 flipV="1">
                <a:off x="5935737" y="4725308"/>
                <a:ext cx="61913" cy="3333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>
                <a:off x="5997650" y="4734833"/>
                <a:ext cx="92075" cy="407987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 flipV="1">
                <a:off x="6100837" y="4044270"/>
                <a:ext cx="119063" cy="10985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cxnSp>
            <p:nvCxnSpPr>
              <p:cNvPr id="36" name="Straight Connector 35"/>
              <p:cNvCxnSpPr>
                <a:stCxn id="34" idx="1"/>
              </p:cNvCxnSpPr>
              <p:nvPr/>
            </p:nvCxnSpPr>
            <p:spPr>
              <a:xfrm>
                <a:off x="6219900" y="4044272"/>
                <a:ext cx="2701326" cy="73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6038903" y="4756172"/>
              <a:ext cx="2997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0" dirty="0">
                  <a:cs typeface="Arial" charset="0"/>
                </a:rPr>
                <a:t>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/>
      <p:bldP spid="37914" grpId="0"/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12938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771525" y="1620901"/>
            <a:ext cx="9172575" cy="1315941"/>
            <a:chOff x="304800" y="1644650"/>
            <a:chExt cx="7924800" cy="1455197"/>
          </a:xfrm>
        </p:grpSpPr>
        <p:sp>
          <p:nvSpPr>
            <p:cNvPr id="37916" name="Rectangle 8"/>
            <p:cNvSpPr>
              <a:spLocks noChangeArrowheads="1"/>
            </p:cNvSpPr>
            <p:nvPr/>
          </p:nvSpPr>
          <p:spPr bwMode="auto">
            <a:xfrm>
              <a:off x="304800" y="1644650"/>
              <a:ext cx="7924800" cy="565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ts val="3800"/>
                </a:lnSpc>
              </a:pPr>
              <a:r>
                <a:rPr lang="en-US" sz="2000" b="0" dirty="0" smtClean="0">
                  <a:cs typeface="Arial" charset="0"/>
                </a:rPr>
                <a:t>1. </a:t>
              </a:r>
              <a:r>
                <a:rPr lang="en-US" sz="2000" b="0" dirty="0" smtClean="0">
                  <a:solidFill>
                    <a:srgbClr val="00B050"/>
                  </a:solidFill>
                </a:rPr>
                <a:t>Mean </a:t>
              </a:r>
              <a:r>
                <a:rPr lang="en-US" sz="2000" b="0" dirty="0" err="1" smtClean="0">
                  <a:solidFill>
                    <a:srgbClr val="00B050"/>
                  </a:solidFill>
                </a:rPr>
                <a:t>ControlLD</a:t>
              </a:r>
              <a:r>
                <a:rPr lang="en-US" sz="2000" b="0" dirty="0" smtClean="0">
                  <a:solidFill>
                    <a:srgbClr val="00B050"/>
                  </a:solidFill>
                </a:rPr>
                <a:t> = </a:t>
              </a:r>
              <a:r>
                <a:rPr lang="en-US" sz="2000" b="0" dirty="0" smtClean="0">
                  <a:solidFill>
                    <a:srgbClr val="00B050"/>
                  </a:solidFill>
                </a:rPr>
                <a:t>6.77</a:t>
              </a:r>
              <a:endParaRPr lang="en-US" sz="2000" b="0" dirty="0" smtClean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37919" name="Text Box 25"/>
            <p:cNvSpPr txBox="1">
              <a:spLocks noChangeArrowheads="1"/>
            </p:cNvSpPr>
            <p:nvPr/>
          </p:nvSpPr>
          <p:spPr bwMode="auto">
            <a:xfrm>
              <a:off x="518559" y="2725466"/>
              <a:ext cx="159601" cy="37438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endParaRPr lang="en-US" sz="1600" dirty="0">
                <a:cs typeface="Arial" charset="0"/>
              </a:endParaRPr>
            </a:p>
          </p:txBody>
        </p:sp>
      </p:grpSp>
      <p:sp>
        <p:nvSpPr>
          <p:cNvPr id="37915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302510" y="4532865"/>
            <a:ext cx="9825126" cy="156966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smtClean="0">
                <a:cs typeface="Arial" charset="0"/>
              </a:rPr>
              <a:t>3. A 95% CI for </a:t>
            </a:r>
            <a:r>
              <a:rPr lang="en-US" sz="2000" b="0" i="1" u="sng" dirty="0" smtClean="0">
                <a:solidFill>
                  <a:srgbClr val="00B050"/>
                </a:solidFill>
                <a:cs typeface="Arial" charset="0"/>
              </a:rPr>
              <a:t>true mean control LD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= 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Mean </a:t>
            </a:r>
            <a:r>
              <a:rPr lang="en-US" b="0" dirty="0" err="1" smtClean="0">
                <a:solidFill>
                  <a:srgbClr val="00B050"/>
                </a:solidFill>
                <a:cs typeface="Arial" charset="0"/>
              </a:rPr>
              <a:t>ControlLD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± </a:t>
            </a:r>
            <a:r>
              <a:rPr lang="en-US" b="0" dirty="0" err="1" smtClean="0">
                <a:cs typeface="Arial" charset="0"/>
              </a:rPr>
              <a:t>t</a:t>
            </a:r>
            <a:r>
              <a:rPr lang="en-US" b="0" baseline="-25000" dirty="0" err="1" smtClean="0">
                <a:cs typeface="Arial" charset="0"/>
              </a:rPr>
              <a:t>df</a:t>
            </a:r>
            <a:r>
              <a:rPr lang="en-US" b="0" baseline="-25000" dirty="0" smtClean="0">
                <a:cs typeface="Arial" charset="0"/>
              </a:rPr>
              <a:t>=2</a:t>
            </a:r>
            <a:r>
              <a:rPr lang="en-US" b="0" dirty="0" smtClean="0"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x 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SE </a:t>
            </a:r>
          </a:p>
          <a:p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					   </a:t>
            </a:r>
            <a:r>
              <a:rPr lang="en-US" b="0" dirty="0" smtClean="0">
                <a:cs typeface="Arial" charset="0"/>
              </a:rPr>
              <a:t>=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6.77 </a:t>
            </a:r>
            <a:r>
              <a:rPr lang="en-US" b="0" dirty="0" smtClean="0">
                <a:cs typeface="Arial" charset="0"/>
              </a:rPr>
              <a:t>± 4.30 x 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0.0763</a:t>
            </a:r>
          </a:p>
          <a:p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					   </a:t>
            </a:r>
            <a:r>
              <a:rPr lang="en-US" b="0" dirty="0" smtClean="0">
                <a:cs typeface="Arial" charset="0"/>
              </a:rPr>
              <a:t>= 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6.77 </a:t>
            </a:r>
            <a:r>
              <a:rPr lang="en-US" b="0" dirty="0" smtClean="0">
                <a:cs typeface="Arial" charset="0"/>
              </a:rPr>
              <a:t>± 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 0.3284</a:t>
            </a:r>
            <a:endParaRPr lang="en-US" sz="1000" b="0" dirty="0" smtClean="0">
              <a:cs typeface="Arial" charset="0"/>
            </a:endParaRPr>
          </a:p>
          <a:p>
            <a:r>
              <a:rPr lang="en-US" b="0" dirty="0" smtClean="0">
                <a:cs typeface="Arial" charset="0"/>
              </a:rPr>
              <a:t>                                         	   = 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(6.44,  7.09)</a:t>
            </a:r>
            <a:endParaRPr lang="en-US" b="0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4" name="TextBox 41"/>
          <p:cNvSpPr txBox="1">
            <a:spLocks noChangeArrowheads="1"/>
          </p:cNvSpPr>
          <p:nvPr/>
        </p:nvSpPr>
        <p:spPr bwMode="auto">
          <a:xfrm>
            <a:off x="686213" y="3541076"/>
            <a:ext cx="9526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3366"/>
                </a:solidFill>
                <a:cs typeface="Arial" charset="0"/>
              </a:rPr>
              <a:t>2.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 SE</a:t>
            </a:r>
            <a:r>
              <a:rPr lang="en-US" b="0" dirty="0" smtClean="0">
                <a:cs typeface="Arial" charset="0"/>
              </a:rPr>
              <a:t> </a:t>
            </a:r>
            <a:r>
              <a:rPr lang="en-US" b="0" dirty="0">
                <a:cs typeface="Arial" charset="0"/>
              </a:rPr>
              <a:t>of 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Mean </a:t>
            </a:r>
            <a:r>
              <a:rPr lang="en-US" b="0" dirty="0" err="1" smtClean="0">
                <a:solidFill>
                  <a:srgbClr val="00B050"/>
                </a:solidFill>
                <a:cs typeface="Arial" charset="0"/>
              </a:rPr>
              <a:t>ControlLD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= </a:t>
            </a:r>
            <a:r>
              <a:rPr lang="en-US" b="0" dirty="0" err="1" smtClean="0">
                <a:solidFill>
                  <a:srgbClr val="FF0000"/>
                </a:solidFill>
              </a:rPr>
              <a:t>CS</a:t>
            </a:r>
            <a:r>
              <a:rPr lang="en-US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b="0" baseline="-25000" dirty="0" smtClean="0">
                <a:solidFill>
                  <a:srgbClr val="FF0000"/>
                </a:solidFill>
              </a:rPr>
              <a:t> </a:t>
            </a:r>
            <a:r>
              <a:rPr lang="en-US" b="0" dirty="0" smtClean="0"/>
              <a:t>/      = </a:t>
            </a:r>
            <a:r>
              <a:rPr lang="en-US" b="0" dirty="0" smtClean="0">
                <a:solidFill>
                  <a:srgbClr val="FF0000"/>
                </a:solidFill>
              </a:rPr>
              <a:t>0.1322</a:t>
            </a:r>
            <a:r>
              <a:rPr lang="en-US" b="0" dirty="0" smtClean="0"/>
              <a:t>/      = </a:t>
            </a:r>
            <a:r>
              <a:rPr lang="en-US" b="0" dirty="0" smtClean="0">
                <a:solidFill>
                  <a:srgbClr val="FF0000"/>
                </a:solidFill>
              </a:rPr>
              <a:t>0.0763</a:t>
            </a:r>
            <a:endParaRPr lang="en-US" b="0" dirty="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38" name="Group 28"/>
          <p:cNvGrpSpPr/>
          <p:nvPr/>
        </p:nvGrpSpPr>
        <p:grpSpPr>
          <a:xfrm>
            <a:off x="5740182" y="3644758"/>
            <a:ext cx="488813" cy="407286"/>
            <a:chOff x="5935739" y="4735534"/>
            <a:chExt cx="488813" cy="407286"/>
          </a:xfrm>
        </p:grpSpPr>
        <p:grpSp>
          <p:nvGrpSpPr>
            <p:cNvPr id="39" name="Group 23"/>
            <p:cNvGrpSpPr/>
            <p:nvPr/>
          </p:nvGrpSpPr>
          <p:grpSpPr>
            <a:xfrm>
              <a:off x="5935739" y="4735534"/>
              <a:ext cx="488813" cy="407286"/>
              <a:chOff x="5935737" y="4044270"/>
              <a:chExt cx="2985489" cy="1098550"/>
            </a:xfrm>
          </p:grpSpPr>
          <p:sp>
            <p:nvSpPr>
              <p:cNvPr id="42" name="Line 11"/>
              <p:cNvSpPr>
                <a:spLocks noChangeShapeType="1"/>
              </p:cNvSpPr>
              <p:nvPr/>
            </p:nvSpPr>
            <p:spPr bwMode="auto">
              <a:xfrm flipV="1">
                <a:off x="5935737" y="4725308"/>
                <a:ext cx="61913" cy="3333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43" name="Line 12"/>
              <p:cNvSpPr>
                <a:spLocks noChangeShapeType="1"/>
              </p:cNvSpPr>
              <p:nvPr/>
            </p:nvSpPr>
            <p:spPr bwMode="auto">
              <a:xfrm>
                <a:off x="5997650" y="4734833"/>
                <a:ext cx="92075" cy="407987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44" name="Line 13"/>
              <p:cNvSpPr>
                <a:spLocks noChangeShapeType="1"/>
              </p:cNvSpPr>
              <p:nvPr/>
            </p:nvSpPr>
            <p:spPr bwMode="auto">
              <a:xfrm flipV="1">
                <a:off x="6100837" y="4044270"/>
                <a:ext cx="119063" cy="10985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cxnSp>
            <p:nvCxnSpPr>
              <p:cNvPr id="45" name="Straight Connector 44"/>
              <p:cNvCxnSpPr>
                <a:stCxn id="44" idx="1"/>
              </p:cNvCxnSpPr>
              <p:nvPr/>
            </p:nvCxnSpPr>
            <p:spPr>
              <a:xfrm>
                <a:off x="6219900" y="4044272"/>
                <a:ext cx="2701326" cy="73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ectangle 16"/>
            <p:cNvSpPr>
              <a:spLocks noChangeArrowheads="1"/>
            </p:cNvSpPr>
            <p:nvPr/>
          </p:nvSpPr>
          <p:spPr bwMode="auto">
            <a:xfrm>
              <a:off x="6038903" y="4756172"/>
              <a:ext cx="2997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0" dirty="0">
                  <a:cs typeface="Arial" charset="0"/>
                </a:rPr>
                <a:t>m</a:t>
              </a:r>
            </a:p>
          </p:txBody>
        </p:sp>
      </p:grpSp>
      <p:grpSp>
        <p:nvGrpSpPr>
          <p:cNvPr id="88" name="Group 28"/>
          <p:cNvGrpSpPr/>
          <p:nvPr/>
        </p:nvGrpSpPr>
        <p:grpSpPr>
          <a:xfrm>
            <a:off x="7958832" y="3642783"/>
            <a:ext cx="488813" cy="407286"/>
            <a:chOff x="5935739" y="4735534"/>
            <a:chExt cx="488813" cy="407286"/>
          </a:xfrm>
        </p:grpSpPr>
        <p:grpSp>
          <p:nvGrpSpPr>
            <p:cNvPr id="89" name="Group 23"/>
            <p:cNvGrpSpPr/>
            <p:nvPr/>
          </p:nvGrpSpPr>
          <p:grpSpPr>
            <a:xfrm>
              <a:off x="5935739" y="4735534"/>
              <a:ext cx="488813" cy="407286"/>
              <a:chOff x="5935737" y="4044270"/>
              <a:chExt cx="2985489" cy="1098550"/>
            </a:xfrm>
          </p:grpSpPr>
          <p:sp>
            <p:nvSpPr>
              <p:cNvPr id="91" name="Line 11"/>
              <p:cNvSpPr>
                <a:spLocks noChangeShapeType="1"/>
              </p:cNvSpPr>
              <p:nvPr/>
            </p:nvSpPr>
            <p:spPr bwMode="auto">
              <a:xfrm flipV="1">
                <a:off x="5935737" y="4725308"/>
                <a:ext cx="61913" cy="3333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92" name="Line 12"/>
              <p:cNvSpPr>
                <a:spLocks noChangeShapeType="1"/>
              </p:cNvSpPr>
              <p:nvPr/>
            </p:nvSpPr>
            <p:spPr bwMode="auto">
              <a:xfrm>
                <a:off x="5997650" y="4734833"/>
                <a:ext cx="92075" cy="407987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93" name="Line 13"/>
              <p:cNvSpPr>
                <a:spLocks noChangeShapeType="1"/>
              </p:cNvSpPr>
              <p:nvPr/>
            </p:nvSpPr>
            <p:spPr bwMode="auto">
              <a:xfrm flipV="1">
                <a:off x="6100837" y="4044270"/>
                <a:ext cx="119063" cy="10985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cxnSp>
            <p:nvCxnSpPr>
              <p:cNvPr id="94" name="Straight Connector 93"/>
              <p:cNvCxnSpPr>
                <a:stCxn id="93" idx="1"/>
              </p:cNvCxnSpPr>
              <p:nvPr/>
            </p:nvCxnSpPr>
            <p:spPr>
              <a:xfrm>
                <a:off x="6219900" y="4044272"/>
                <a:ext cx="2701326" cy="73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Rectangle 16"/>
            <p:cNvSpPr>
              <a:spLocks noChangeArrowheads="1"/>
            </p:cNvSpPr>
            <p:nvPr/>
          </p:nvSpPr>
          <p:spPr bwMode="auto">
            <a:xfrm>
              <a:off x="6038903" y="4756172"/>
              <a:ext cx="1955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0" dirty="0" smtClean="0">
                  <a:cs typeface="Arial" charset="0"/>
                </a:rPr>
                <a:t>3</a:t>
              </a:r>
              <a:endParaRPr lang="en-US" b="0" dirty="0">
                <a:cs typeface="Arial" charset="0"/>
              </a:endParaRPr>
            </a:p>
          </p:txBody>
        </p:sp>
      </p:grpSp>
      <p:sp>
        <p:nvSpPr>
          <p:cNvPr id="95" name="Rectangle 2"/>
          <p:cNvSpPr>
            <a:spLocks noChangeArrowheads="1"/>
          </p:cNvSpPr>
          <p:nvPr/>
        </p:nvSpPr>
        <p:spPr bwMode="auto">
          <a:xfrm>
            <a:off x="146756" y="228600"/>
            <a:ext cx="997937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003366"/>
                </a:solidFill>
                <a:cs typeface="Arial" charset="0"/>
              </a:rPr>
              <a:t>Convincing others that you can estimate </a:t>
            </a:r>
            <a:r>
              <a:rPr lang="en-US" sz="3200" b="1" i="1" u="sng" dirty="0" smtClean="0">
                <a:solidFill>
                  <a:srgbClr val="00B050"/>
                </a:solidFill>
                <a:cs typeface="Arial" charset="0"/>
              </a:rPr>
              <a:t>true mean control LD</a:t>
            </a:r>
            <a:r>
              <a:rPr lang="en-US" sz="3200" b="1" dirty="0" smtClean="0">
                <a:solidFill>
                  <a:srgbClr val="003366"/>
                </a:solidFill>
                <a:cs typeface="Arial" charset="0"/>
              </a:rPr>
              <a:t> with confidence </a:t>
            </a:r>
            <a:endParaRPr lang="en-US" sz="3200" b="1" dirty="0">
              <a:solidFill>
                <a:srgbClr val="003366"/>
              </a:solidFill>
              <a:cs typeface="Arial" charset="0"/>
            </a:endParaRPr>
          </a:p>
        </p:txBody>
      </p:sp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0157" y="1508275"/>
            <a:ext cx="3036843" cy="2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66" y="1612074"/>
            <a:ext cx="6731825" cy="448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904285" y="1957761"/>
            <a:ext cx="3206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B050"/>
                </a:solidFill>
              </a:rPr>
              <a:t>We are 95% confident that the </a:t>
            </a:r>
            <a:r>
              <a:rPr lang="en-US" b="0" i="1" u="sng" dirty="0" smtClean="0">
                <a:solidFill>
                  <a:srgbClr val="00B050"/>
                </a:solidFill>
              </a:rPr>
              <a:t>true mean of the control LDs</a:t>
            </a:r>
            <a:r>
              <a:rPr lang="en-US" b="0" dirty="0" smtClean="0">
                <a:solidFill>
                  <a:srgbClr val="00B050"/>
                </a:solidFill>
              </a:rPr>
              <a:t> is between </a:t>
            </a:r>
          </a:p>
          <a:p>
            <a:pPr algn="ctr"/>
            <a:r>
              <a:rPr lang="en-US" b="0" dirty="0" smtClean="0">
                <a:solidFill>
                  <a:srgbClr val="00B050"/>
                </a:solidFill>
              </a:rPr>
              <a:t>6.44 and 7.09</a:t>
            </a:r>
            <a:endParaRPr lang="en-US" u="sng" dirty="0">
              <a:solidFill>
                <a:srgbClr val="00B05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389413" y="3800093"/>
            <a:ext cx="4916384" cy="237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 rot="-5400000">
            <a:off x="-462844" y="3372447"/>
            <a:ext cx="153528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log</a:t>
            </a:r>
            <a:r>
              <a:rPr lang="en-US" sz="1400" b="0" baseline="-25000" dirty="0" smtClean="0"/>
              <a:t>10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cfu</a:t>
            </a:r>
            <a:r>
              <a:rPr lang="en-US" sz="1400" b="0" dirty="0" smtClean="0"/>
              <a:t>/cm</a:t>
            </a:r>
            <a:r>
              <a:rPr lang="en-US" sz="1400" b="0" baseline="30000" dirty="0" smtClean="0"/>
              <a:t>2</a:t>
            </a:r>
            <a:r>
              <a:rPr lang="en-US" sz="1400" b="0" dirty="0" smtClean="0"/>
              <a:t>)</a:t>
            </a:r>
            <a:endParaRPr lang="en-US" sz="1400" b="0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399313" y="2848118"/>
            <a:ext cx="4916384" cy="237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397338" y="4805518"/>
            <a:ext cx="4916384" cy="237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12938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46756" y="228600"/>
            <a:ext cx="997937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003366"/>
                </a:solidFill>
                <a:cs typeface="Arial" charset="0"/>
              </a:rPr>
              <a:t>Convincing others that you can estimate </a:t>
            </a:r>
            <a:r>
              <a:rPr lang="en-US" sz="3200" b="1" i="1" u="sng" dirty="0" smtClean="0">
                <a:solidFill>
                  <a:srgbClr val="00B050"/>
                </a:solidFill>
                <a:cs typeface="Arial" charset="0"/>
              </a:rPr>
              <a:t>true mean control LD</a:t>
            </a:r>
            <a:r>
              <a:rPr lang="en-US" sz="3200" b="1" dirty="0" smtClean="0">
                <a:solidFill>
                  <a:srgbClr val="003366"/>
                </a:solidFill>
                <a:cs typeface="Arial" charset="0"/>
              </a:rPr>
              <a:t> with confidence </a:t>
            </a:r>
            <a:endParaRPr lang="en-US" sz="3200" b="1" dirty="0">
              <a:solidFill>
                <a:srgbClr val="00336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395" y="1383321"/>
            <a:ext cx="6945923" cy="463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2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312985" y="3411415"/>
            <a:ext cx="5169879" cy="234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/>
          <p:cNvSpPr/>
          <p:nvPr/>
        </p:nvSpPr>
        <p:spPr bwMode="auto">
          <a:xfrm>
            <a:off x="3915512" y="3434862"/>
            <a:ext cx="234458" cy="77372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3903787" y="2602523"/>
            <a:ext cx="257906" cy="8089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7000" y="334963"/>
            <a:ext cx="1000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3366"/>
                </a:solidFill>
              </a:rPr>
              <a:t>Resemblance from technician to technician</a:t>
            </a:r>
            <a:endParaRPr lang="en-US" sz="2800" dirty="0">
              <a:solidFill>
                <a:srgbClr val="0033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2274" y="1789377"/>
            <a:ext cx="3454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/>
              <a:t>1. </a:t>
            </a:r>
            <a:r>
              <a:rPr lang="en-US" sz="2000" b="0" dirty="0" smtClean="0">
                <a:solidFill>
                  <a:srgbClr val="00B050"/>
                </a:solidFill>
              </a:rPr>
              <a:t>Mean LD = 8.42</a:t>
            </a:r>
          </a:p>
          <a:p>
            <a:pPr algn="ctr"/>
            <a:r>
              <a:rPr lang="en-US" sz="2000" b="0" dirty="0" smtClean="0">
                <a:solidFill>
                  <a:srgbClr val="00B050"/>
                </a:solidFill>
              </a:rPr>
              <a:t>the best guess for the</a:t>
            </a:r>
          </a:p>
          <a:p>
            <a:pPr algn="ctr"/>
            <a:r>
              <a:rPr lang="en-US" sz="2000" b="0" dirty="0" smtClean="0">
                <a:solidFill>
                  <a:srgbClr val="00B050"/>
                </a:solidFill>
              </a:rPr>
              <a:t>     </a:t>
            </a:r>
            <a:r>
              <a:rPr lang="en-US" sz="2000" b="0" i="1" u="sng" dirty="0" smtClean="0">
                <a:solidFill>
                  <a:srgbClr val="00B050"/>
                </a:solidFill>
              </a:rPr>
              <a:t>true mean control LD</a:t>
            </a:r>
            <a:endParaRPr lang="en-US" sz="2000" b="0" dirty="0" smtClean="0">
              <a:solidFill>
                <a:srgbClr val="00B050"/>
              </a:solidFill>
            </a:endParaRPr>
          </a:p>
          <a:p>
            <a:endParaRPr lang="en-US" b="0" dirty="0" smtClean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56988" y="3262358"/>
            <a:ext cx="2977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3366"/>
                </a:solidFill>
              </a:rPr>
              <a:t>2.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</a:rPr>
              <a:t>CS</a:t>
            </a:r>
            <a:r>
              <a:rPr lang="en-US" sz="2000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sz="2000" b="0" dirty="0" smtClean="0">
                <a:solidFill>
                  <a:srgbClr val="FF0000"/>
                </a:solidFill>
              </a:rPr>
              <a:t>  = 0.17</a:t>
            </a:r>
          </a:p>
          <a:p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typical distance between 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</a:t>
            </a:r>
            <a:r>
              <a:rPr lang="en-US" sz="2000" b="0" dirty="0" err="1" smtClean="0">
                <a:solidFill>
                  <a:srgbClr val="00B050"/>
                </a:solidFill>
              </a:rPr>
              <a:t>ControlLD</a:t>
            </a:r>
            <a:r>
              <a:rPr lang="en-US" sz="2000" b="0" dirty="0" smtClean="0">
                <a:solidFill>
                  <a:srgbClr val="FF0000"/>
                </a:solidFill>
              </a:rPr>
              <a:t> for a 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single experiment for a single tech and the </a:t>
            </a:r>
          </a:p>
          <a:p>
            <a:pPr algn="ctr"/>
            <a:r>
              <a:rPr lang="en-US" sz="2000" b="0" i="1" u="sng" dirty="0" smtClean="0">
                <a:solidFill>
                  <a:srgbClr val="00B050"/>
                </a:solidFill>
              </a:rPr>
              <a:t>true mean control LD</a:t>
            </a:r>
          </a:p>
          <a:p>
            <a:pPr algn="ctr"/>
            <a:r>
              <a:rPr lang="en-US" sz="2000" b="0" i="1" u="sng" dirty="0" smtClean="0">
                <a:solidFill>
                  <a:srgbClr val="00B050"/>
                </a:solidFill>
              </a:rPr>
              <a:t>across multiple techs</a:t>
            </a:r>
            <a:endParaRPr lang="en-US" sz="2000" i="1" u="sng" dirty="0" smtClean="0"/>
          </a:p>
          <a:p>
            <a:endParaRPr lang="en-US" sz="2000" dirty="0"/>
          </a:p>
        </p:txBody>
      </p:sp>
      <p:sp>
        <p:nvSpPr>
          <p:cNvPr id="19" name="Flowchart: Or 18"/>
          <p:cNvSpPr/>
          <p:nvPr/>
        </p:nvSpPr>
        <p:spPr bwMode="auto">
          <a:xfrm>
            <a:off x="2508741" y="3856895"/>
            <a:ext cx="214064" cy="214064"/>
          </a:xfrm>
          <a:prstGeom prst="flowChartOr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Flowchart: Or 19"/>
          <p:cNvSpPr/>
          <p:nvPr/>
        </p:nvSpPr>
        <p:spPr bwMode="auto">
          <a:xfrm>
            <a:off x="5099541" y="2872157"/>
            <a:ext cx="214064" cy="214064"/>
          </a:xfrm>
          <a:prstGeom prst="flowChartOr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-5400000">
            <a:off x="-496711" y="3431822"/>
            <a:ext cx="153528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log</a:t>
            </a:r>
            <a:r>
              <a:rPr lang="en-US" sz="1400" b="0" baseline="-25000" dirty="0" smtClean="0"/>
              <a:t>10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cfu</a:t>
            </a:r>
            <a:r>
              <a:rPr lang="en-US" sz="1400" b="0" dirty="0" smtClean="0"/>
              <a:t>/cm</a:t>
            </a:r>
            <a:r>
              <a:rPr lang="en-US" sz="1400" b="0" baseline="30000" dirty="0" smtClean="0"/>
              <a:t>2</a:t>
            </a:r>
            <a:r>
              <a:rPr lang="en-US" sz="1400" b="0" dirty="0" smtClean="0"/>
              <a:t>)</a:t>
            </a:r>
            <a:endParaRPr lang="en-US" sz="14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6826333" y="1324277"/>
            <a:ext cx="358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/>
              <a:t>Summary Statistics: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4" grpId="0"/>
      <p:bldP spid="15" grpId="1"/>
      <p:bldP spid="19" grpId="0" animBg="1"/>
      <p:bldP spid="20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662059" y="1812264"/>
            <a:ext cx="35180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variance CS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r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="0" dirty="0" smtClean="0">
                <a:solidFill>
                  <a:srgbClr val="FF0000"/>
                </a:solidFill>
              </a:rPr>
              <a:t> = 0.17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2</a:t>
            </a:r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can be partitioned:</a:t>
            </a:r>
          </a:p>
          <a:p>
            <a:pPr algn="ctr"/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39% due to technician sources</a:t>
            </a:r>
          </a:p>
          <a:p>
            <a:pPr algn="ctr"/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43% due to between experiment sources</a:t>
            </a:r>
          </a:p>
          <a:p>
            <a:pPr algn="ctr"/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18% due to within experiment sources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395" y="1383321"/>
            <a:ext cx="6945923" cy="463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2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7000" y="334963"/>
            <a:ext cx="1000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3366"/>
                </a:solidFill>
              </a:rPr>
              <a:t>Resemblance from technician to technician</a:t>
            </a:r>
            <a:endParaRPr lang="en-US" sz="2800" dirty="0">
              <a:solidFill>
                <a:srgbClr val="003366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312985" y="3411415"/>
            <a:ext cx="5169879" cy="234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Down Arrow 17"/>
          <p:cNvSpPr/>
          <p:nvPr/>
        </p:nvSpPr>
        <p:spPr bwMode="auto">
          <a:xfrm>
            <a:off x="3915512" y="3434862"/>
            <a:ext cx="234458" cy="77372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Up Arrow 20"/>
          <p:cNvSpPr/>
          <p:nvPr/>
        </p:nvSpPr>
        <p:spPr bwMode="auto">
          <a:xfrm>
            <a:off x="3903787" y="2602523"/>
            <a:ext cx="257906" cy="8089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Flowchart: Or 21"/>
          <p:cNvSpPr/>
          <p:nvPr/>
        </p:nvSpPr>
        <p:spPr bwMode="auto">
          <a:xfrm>
            <a:off x="2508741" y="3856895"/>
            <a:ext cx="214064" cy="214064"/>
          </a:xfrm>
          <a:prstGeom prst="flowChartOr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Flowchart: Or 22"/>
          <p:cNvSpPr/>
          <p:nvPr/>
        </p:nvSpPr>
        <p:spPr bwMode="auto">
          <a:xfrm>
            <a:off x="5099541" y="2872157"/>
            <a:ext cx="214064" cy="214064"/>
          </a:xfrm>
          <a:prstGeom prst="flowChartOr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-5400000">
            <a:off x="-496711" y="3431822"/>
            <a:ext cx="153528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log</a:t>
            </a:r>
            <a:r>
              <a:rPr lang="en-US" sz="1400" b="0" baseline="-25000" dirty="0" smtClean="0"/>
              <a:t>10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cfu</a:t>
            </a:r>
            <a:r>
              <a:rPr lang="en-US" sz="1400" b="0" dirty="0" smtClean="0"/>
              <a:t>/cm</a:t>
            </a:r>
            <a:r>
              <a:rPr lang="en-US" sz="1400" b="0" baseline="30000" dirty="0" smtClean="0"/>
              <a:t>2</a:t>
            </a:r>
            <a:r>
              <a:rPr lang="en-US" sz="1400" b="0" dirty="0" smtClean="0"/>
              <a:t>)</a:t>
            </a:r>
            <a:endParaRPr lang="en-US" sz="14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6602683" y="5599366"/>
            <a:ext cx="358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1600" b="0" dirty="0" smtClean="0"/>
              <a:t>Variance partitioned by </a:t>
            </a:r>
            <a:r>
              <a:rPr lang="en-US" sz="1600" b="0" dirty="0" smtClean="0"/>
              <a:t>ANOVA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92087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1911" y="334963"/>
            <a:ext cx="99455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3366"/>
                </a:solidFill>
              </a:rPr>
              <a:t>Attributes of a </a:t>
            </a:r>
            <a:r>
              <a:rPr lang="en-US" sz="3000" dirty="0" err="1" smtClean="0">
                <a:solidFill>
                  <a:srgbClr val="003366"/>
                </a:solidFill>
              </a:rPr>
              <a:t>Biofilm</a:t>
            </a:r>
            <a:r>
              <a:rPr lang="en-US" sz="3000" dirty="0" smtClean="0">
                <a:solidFill>
                  <a:srgbClr val="003366"/>
                </a:solidFill>
              </a:rPr>
              <a:t> Research Method</a:t>
            </a:r>
            <a:endParaRPr lang="en-US" sz="3000" b="1" dirty="0" smtClean="0">
              <a:solidFill>
                <a:srgbClr val="003366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11393" y="1333828"/>
            <a:ext cx="88249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Relevance 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Reasonableness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Resemblance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Repeatability (intra-laboratory)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Responsiveness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Ruggedness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Reproducibility (inter-laboratory)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2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49578" y="33496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Repeatability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977544" y="1652226"/>
            <a:ext cx="8021638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/>
              <a:t>Independent repeats of the same experiment in the same laboratory produce nearly the same </a:t>
            </a:r>
            <a:r>
              <a:rPr lang="en-US" sz="2800" b="0" u="sng" dirty="0" smtClean="0">
                <a:solidFill>
                  <a:srgbClr val="7030A0"/>
                </a:solidFill>
              </a:rPr>
              <a:t>response</a:t>
            </a:r>
            <a:r>
              <a:rPr lang="en-US" sz="2800" b="0" dirty="0" smtClean="0"/>
              <a:t>, </a:t>
            </a:r>
            <a:r>
              <a:rPr lang="en-US" sz="2800" b="0" dirty="0"/>
              <a:t>as indicated by a small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endParaRPr lang="en-US" sz="2800" b="0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sz="1000" b="0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0" dirty="0" smtClean="0">
                <a:solidFill>
                  <a:srgbClr val="FF0000"/>
                </a:solidFill>
              </a:rPr>
              <a:t>      repeatability standard deviation</a:t>
            </a:r>
            <a:endParaRPr lang="en-US" sz="2800" b="0" dirty="0"/>
          </a:p>
        </p:txBody>
      </p:sp>
      <p:pic>
        <p:nvPicPr>
          <p:cNvPr id="13319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325824" y="4672790"/>
            <a:ext cx="773086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err="1" smtClean="0">
                <a:solidFill>
                  <a:srgbClr val="FF0000"/>
                </a:solidFill>
              </a:rPr>
              <a:t>S</a:t>
            </a:r>
            <a:r>
              <a:rPr lang="en-US" sz="2800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sz="2800" b="0" dirty="0" smtClean="0">
                <a:solidFill>
                  <a:srgbClr val="FF0000"/>
                </a:solidFill>
              </a:rPr>
              <a:t>  = STDEV(</a:t>
            </a:r>
            <a:r>
              <a:rPr lang="en-US" sz="2000" b="0" dirty="0" smtClean="0">
                <a:solidFill>
                  <a:srgbClr val="7030A0"/>
                </a:solidFill>
              </a:rPr>
              <a:t>Mean response for each experiment</a:t>
            </a:r>
            <a:r>
              <a:rPr lang="en-US" sz="2800" b="0" dirty="0" smtClean="0">
                <a:solidFill>
                  <a:srgbClr val="FF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endParaRPr lang="en-US" sz="2800" b="0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200" b="0" dirty="0" smtClean="0"/>
              <a:t>http://www.biofilm.montana.edu/content/ksa-sm-10</a:t>
            </a:r>
          </a:p>
          <a:p>
            <a:pPr>
              <a:spcBef>
                <a:spcPct val="50000"/>
              </a:spcBef>
            </a:pPr>
            <a:endParaRPr lang="en-US" sz="2800" b="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66"/>
                </a:solidFill>
              </a:rPr>
              <a:t>What is statistical thinking?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314450" y="1743075"/>
            <a:ext cx="83164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Data</a:t>
            </a:r>
            <a:endParaRPr kumimoji="1" lang="en-US" sz="2800" b="0" i="1" dirty="0"/>
          </a:p>
          <a:p>
            <a:endParaRPr kumimoji="1" lang="en-US" sz="2800" b="0" i="1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</a:t>
            </a:r>
            <a:r>
              <a:rPr kumimoji="1" lang="en-US" sz="2800" b="0" dirty="0" smtClean="0"/>
              <a:t>Experimental Design</a:t>
            </a:r>
            <a:endParaRPr kumimoji="1" lang="en-US" sz="2800" b="0" dirty="0"/>
          </a:p>
          <a:p>
            <a:endParaRPr kumimoji="1" lang="en-US" sz="2800" b="0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</a:t>
            </a:r>
            <a:r>
              <a:rPr kumimoji="1" lang="en-US" sz="2800" b="0" dirty="0" smtClean="0"/>
              <a:t>Estimation and variance </a:t>
            </a:r>
            <a:r>
              <a:rPr kumimoji="1" lang="en-US" sz="2800" b="0" dirty="0"/>
              <a:t>assessment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Repeatability Example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1557" y="1365955"/>
            <a:ext cx="96971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Data:</a:t>
            </a:r>
            <a:r>
              <a:rPr lang="en-US" b="0" dirty="0" smtClean="0"/>
              <a:t> log reduction (LR)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   </a:t>
            </a:r>
            <a:r>
              <a:rPr lang="en-US" sz="2800" b="0" dirty="0" smtClean="0">
                <a:solidFill>
                  <a:srgbClr val="7030A0"/>
                </a:solidFill>
              </a:rPr>
              <a:t>LR</a:t>
            </a:r>
            <a:r>
              <a:rPr lang="en-US" sz="2800" b="0" dirty="0" smtClean="0"/>
              <a:t> = </a:t>
            </a:r>
            <a:r>
              <a:rPr lang="en-US" sz="2800" b="0" dirty="0" smtClean="0">
                <a:solidFill>
                  <a:srgbClr val="00B050"/>
                </a:solidFill>
              </a:rPr>
              <a:t>mean(control LDs) </a:t>
            </a:r>
            <a:r>
              <a:rPr lang="en-US" sz="2800" b="0" dirty="0" smtClean="0"/>
              <a:t>– </a:t>
            </a:r>
            <a:r>
              <a:rPr lang="en-US" sz="2800" b="0" dirty="0" smtClean="0">
                <a:solidFill>
                  <a:srgbClr val="7030A0"/>
                </a:solidFill>
              </a:rPr>
              <a:t>mean(disinfected LDs)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902525" y="4001983"/>
            <a:ext cx="8467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You should analyze </a:t>
            </a:r>
            <a:r>
              <a:rPr lang="en-US" sz="2000" b="0" dirty="0" smtClean="0">
                <a:solidFill>
                  <a:srgbClr val="7030A0"/>
                </a:solidFill>
              </a:rPr>
              <a:t>LRs</a:t>
            </a:r>
            <a:r>
              <a:rPr lang="en-US" sz="2000" b="0" dirty="0" smtClean="0"/>
              <a:t> instead </a:t>
            </a:r>
            <a:r>
              <a:rPr lang="en-US" sz="2000" b="0" dirty="0" smtClean="0"/>
              <a:t>of </a:t>
            </a:r>
            <a:r>
              <a:rPr lang="en-US" sz="2000" b="0" dirty="0" smtClean="0"/>
              <a:t>the individual </a:t>
            </a:r>
          </a:p>
          <a:p>
            <a:pPr algn="ctr"/>
            <a:r>
              <a:rPr lang="en-US" sz="2000" b="0" dirty="0" smtClean="0">
                <a:solidFill>
                  <a:srgbClr val="00B050"/>
                </a:solidFill>
              </a:rPr>
              <a:t>control</a:t>
            </a:r>
            <a:r>
              <a:rPr lang="en-US" sz="2000" b="0" dirty="0" smtClean="0"/>
              <a:t> </a:t>
            </a:r>
            <a:r>
              <a:rPr lang="en-US" sz="2000" b="0" dirty="0" smtClean="0"/>
              <a:t>and </a:t>
            </a:r>
            <a:r>
              <a:rPr lang="en-US" sz="2000" b="0" dirty="0" smtClean="0">
                <a:solidFill>
                  <a:srgbClr val="7030A0"/>
                </a:solidFill>
              </a:rPr>
              <a:t>treated</a:t>
            </a:r>
            <a:r>
              <a:rPr lang="en-US" sz="2000" b="0" dirty="0" smtClean="0"/>
              <a:t> </a:t>
            </a:r>
            <a:r>
              <a:rPr lang="en-US" sz="2000" b="0" dirty="0" smtClean="0"/>
              <a:t>LDs because usually </a:t>
            </a:r>
            <a:r>
              <a:rPr lang="en-US" sz="2000" b="0" dirty="0" smtClean="0"/>
              <a:t>the </a:t>
            </a:r>
            <a:endParaRPr lang="en-US" sz="2000" b="0" dirty="0" smtClean="0"/>
          </a:p>
          <a:p>
            <a:pPr algn="ctr"/>
            <a:r>
              <a:rPr lang="en-US" sz="2000" b="0" dirty="0" smtClean="0">
                <a:solidFill>
                  <a:srgbClr val="00B050"/>
                </a:solidFill>
              </a:rPr>
              <a:t>controls</a:t>
            </a:r>
            <a:r>
              <a:rPr lang="en-US" sz="2000" b="0" dirty="0" smtClean="0"/>
              <a:t> </a:t>
            </a:r>
            <a:r>
              <a:rPr lang="en-US" sz="2000" b="0" dirty="0" smtClean="0"/>
              <a:t>and </a:t>
            </a:r>
            <a:r>
              <a:rPr lang="en-US" sz="2000" b="0" dirty="0" smtClean="0">
                <a:solidFill>
                  <a:srgbClr val="7030A0"/>
                </a:solidFill>
              </a:rPr>
              <a:t>treated</a:t>
            </a:r>
            <a:r>
              <a:rPr lang="en-US" sz="2000" b="0" dirty="0" smtClean="0"/>
              <a:t> exhibit </a:t>
            </a:r>
            <a:r>
              <a:rPr lang="en-US" sz="2000" b="0" u="sng" dirty="0" smtClean="0"/>
              <a:t>different </a:t>
            </a:r>
            <a:r>
              <a:rPr lang="en-US" sz="2000" b="0" u="sng" dirty="0" smtClean="0"/>
              <a:t>variability</a:t>
            </a:r>
            <a:r>
              <a:rPr lang="en-US" sz="2000" b="0" dirty="0" smtClean="0"/>
              <a:t>,</a:t>
            </a:r>
          </a:p>
          <a:p>
            <a:pPr algn="ctr"/>
            <a:r>
              <a:rPr lang="en-US" sz="2000" b="0" dirty="0" smtClean="0"/>
              <a:t>which violates the </a:t>
            </a:r>
            <a:r>
              <a:rPr lang="en-US" sz="2000" b="0" u="sng" dirty="0" smtClean="0"/>
              <a:t>homogeneity of variance assumption</a:t>
            </a:r>
            <a:r>
              <a:rPr lang="en-US" sz="2000" b="0" dirty="0" smtClean="0"/>
              <a:t> of the ANOVA model</a:t>
            </a:r>
            <a:r>
              <a:rPr lang="en-US" sz="2000" b="0" dirty="0" smtClean="0"/>
              <a:t>. 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Repeatability Example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96443" y="1275638"/>
          <a:ext cx="5215468" cy="4928312"/>
        </p:xfrm>
        <a:graphic>
          <a:graphicData uri="http://schemas.openxmlformats.org/drawingml/2006/table">
            <a:tbl>
              <a:tblPr/>
              <a:tblGrid>
                <a:gridCol w="927194"/>
                <a:gridCol w="1390790"/>
                <a:gridCol w="115900"/>
                <a:gridCol w="1274892"/>
                <a:gridCol w="115900"/>
                <a:gridCol w="115900"/>
                <a:gridCol w="1274892"/>
              </a:tblGrid>
              <a:tr h="544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Exp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coupon</a:t>
                      </a: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LD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Control</a:t>
                      </a: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LD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SD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6.73849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6.82056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6.83240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0.10036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6.93816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6.56276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6.63957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6.61440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0.04473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6.64086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6.91564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6.74557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6.85293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0.09341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6.89758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Repeatability Example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5547" y="1354667"/>
          <a:ext cx="7975599" cy="4571996"/>
        </p:xfrm>
        <a:graphic>
          <a:graphicData uri="http://schemas.openxmlformats.org/drawingml/2006/table">
            <a:tbl>
              <a:tblPr/>
              <a:tblGrid>
                <a:gridCol w="862227"/>
                <a:gridCol w="1293341"/>
                <a:gridCol w="1401119"/>
                <a:gridCol w="107778"/>
                <a:gridCol w="1310783"/>
                <a:gridCol w="1377538"/>
                <a:gridCol w="47501"/>
                <a:gridCol w="1467534"/>
                <a:gridCol w="107778"/>
              </a:tblGrid>
              <a:tr h="351692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log density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Exp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control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treated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Control LD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Treated LD</a:t>
                      </a:r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LR</a:t>
                      </a:r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6.73849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3.08115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6.82056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3.29326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6.83240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3.13546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3.69695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6.93816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3.03196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6.56276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2.92334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6.63957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3.03488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6.61440</a:t>
                      </a:r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3.05656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3.55784</a:t>
                      </a:r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6.64086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3.21146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6.91564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2.73748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6.74557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2.66018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B050"/>
                          </a:solidFill>
                          <a:latin typeface="Arial"/>
                        </a:rPr>
                        <a:t>6.85293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2.70805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4.14487</a:t>
                      </a:r>
                      <a:endParaRPr lang="en-US" sz="20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6.89758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2.72651</a:t>
                      </a: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26" marR="8626" marT="86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69463" y="5884568"/>
            <a:ext cx="350288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 smtClean="0"/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Mean LR = 3.80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950108" y="2116842"/>
            <a:ext cx="2345792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7030A0"/>
                </a:solidFill>
              </a:rPr>
              <a:t>Since there is no obvious pairing between the controls and treated coupons in each experiment, get 1 LR for each experiment</a:t>
            </a:r>
            <a:endParaRPr lang="en-US" sz="2000" b="0" dirty="0">
              <a:solidFill>
                <a:srgbClr val="7030A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7671461" y="2731325"/>
            <a:ext cx="356258" cy="8193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7695210" y="3517043"/>
            <a:ext cx="323935" cy="3899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7600208" y="3528918"/>
            <a:ext cx="407062" cy="17437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Repeatability Example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3690"/>
            <a:ext cx="6795911" cy="453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 bwMode="auto">
          <a:xfrm>
            <a:off x="847102" y="3773097"/>
            <a:ext cx="5598853" cy="86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/>
          <p:cNvSpPr/>
          <p:nvPr/>
        </p:nvSpPr>
        <p:spPr bwMode="auto">
          <a:xfrm>
            <a:off x="3870354" y="3784819"/>
            <a:ext cx="250090" cy="143064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3870354" y="2280356"/>
            <a:ext cx="250090" cy="148102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0400" y="1839652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/>
              <a:t>1. </a:t>
            </a:r>
            <a:r>
              <a:rPr lang="en-US" sz="2000" b="0" dirty="0" smtClean="0">
                <a:solidFill>
                  <a:srgbClr val="7030A0"/>
                </a:solidFill>
              </a:rPr>
              <a:t>Mean LR = 3.80</a:t>
            </a:r>
          </a:p>
          <a:p>
            <a:pPr algn="ctr"/>
            <a:r>
              <a:rPr lang="en-US" sz="2000" b="0" dirty="0" smtClean="0">
                <a:solidFill>
                  <a:srgbClr val="7030A0"/>
                </a:solidFill>
              </a:rPr>
              <a:t>the best guess for the </a:t>
            </a:r>
          </a:p>
          <a:p>
            <a:pPr algn="ctr"/>
            <a:r>
              <a:rPr lang="en-US" sz="2000" b="0" i="1" u="sng" dirty="0" smtClean="0">
                <a:solidFill>
                  <a:srgbClr val="7030A0"/>
                </a:solidFill>
              </a:rPr>
              <a:t>true mean LR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2613" y="3098883"/>
            <a:ext cx="29776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2.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</a:rPr>
              <a:t>S</a:t>
            </a:r>
            <a:r>
              <a:rPr lang="en-US" sz="2000" b="0" baseline="-25000" dirty="0" err="1" smtClean="0">
                <a:solidFill>
                  <a:srgbClr val="FF0000"/>
                </a:solidFill>
              </a:rPr>
              <a:t>r</a:t>
            </a:r>
            <a:r>
              <a:rPr lang="en-US" sz="2000" b="0" dirty="0" smtClean="0">
                <a:solidFill>
                  <a:srgbClr val="FF0000"/>
                </a:solidFill>
              </a:rPr>
              <a:t>  = STDEV(</a:t>
            </a:r>
            <a:r>
              <a:rPr lang="en-US" sz="2000" b="0" dirty="0" smtClean="0">
                <a:solidFill>
                  <a:srgbClr val="7030A0"/>
                </a:solidFill>
              </a:rPr>
              <a:t>LRs</a:t>
            </a:r>
            <a:r>
              <a:rPr lang="en-US" sz="2000" b="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000" b="0" dirty="0" smtClean="0">
                <a:solidFill>
                  <a:srgbClr val="FF0000"/>
                </a:solidFill>
              </a:rPr>
              <a:t>         = 0.3068</a:t>
            </a:r>
          </a:p>
          <a:p>
            <a:endParaRPr lang="en-US" sz="2000" b="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typical distance between 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the </a:t>
            </a:r>
            <a:r>
              <a:rPr lang="en-US" sz="2000" b="0" dirty="0" smtClean="0">
                <a:solidFill>
                  <a:srgbClr val="7030A0"/>
                </a:solidFill>
              </a:rPr>
              <a:t>LR</a:t>
            </a:r>
            <a:r>
              <a:rPr lang="en-US" sz="2000" b="0" dirty="0" smtClean="0">
                <a:solidFill>
                  <a:srgbClr val="FF0000"/>
                </a:solidFill>
              </a:rPr>
              <a:t> for a</a:t>
            </a:r>
          </a:p>
          <a:p>
            <a:pPr algn="ctr"/>
            <a:r>
              <a:rPr lang="en-US" sz="2000" b="0" dirty="0" smtClean="0">
                <a:solidFill>
                  <a:srgbClr val="FF0000"/>
                </a:solidFill>
              </a:rPr>
              <a:t>single experiment and the </a:t>
            </a:r>
            <a:r>
              <a:rPr lang="en-US" sz="2000" b="0" i="1" u="sng" dirty="0" smtClean="0">
                <a:solidFill>
                  <a:srgbClr val="7030A0"/>
                </a:solidFill>
              </a:rPr>
              <a:t>true mean LR</a:t>
            </a:r>
            <a:r>
              <a:rPr lang="en-US" sz="2000" b="0" dirty="0" smtClean="0">
                <a:solidFill>
                  <a:srgbClr val="7030A0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7583" y="1181777"/>
            <a:ext cx="358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/>
              <a:t>Summary Statistics: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12938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Rectangle 2"/>
          <p:cNvSpPr>
            <a:spLocks noChangeArrowheads="1"/>
          </p:cNvSpPr>
          <p:nvPr/>
        </p:nvSpPr>
        <p:spPr bwMode="auto">
          <a:xfrm>
            <a:off x="146756" y="228600"/>
            <a:ext cx="997937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Convincing others that you can estimate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true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mean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LR </a:t>
            </a:r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with </a:t>
            </a:r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confidence </a:t>
            </a:r>
          </a:p>
        </p:txBody>
      </p:sp>
      <p:sp>
        <p:nvSpPr>
          <p:cNvPr id="37916" name="Rectangle 8"/>
          <p:cNvSpPr>
            <a:spLocks noChangeArrowheads="1"/>
          </p:cNvSpPr>
          <p:nvPr/>
        </p:nvSpPr>
        <p:spPr bwMode="auto">
          <a:xfrm>
            <a:off x="213400" y="1965275"/>
            <a:ext cx="10073600" cy="227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>
              <a:lnSpc>
                <a:spcPts val="3800"/>
              </a:lnSpc>
            </a:pPr>
            <a:r>
              <a:rPr lang="en-US" sz="2000" b="0" dirty="0" smtClean="0">
                <a:cs typeface="Arial" charset="0"/>
              </a:rPr>
              <a:t>2. Calculate the 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SE </a:t>
            </a:r>
            <a:r>
              <a:rPr lang="en-US" sz="2000" b="0" dirty="0" smtClean="0">
                <a:cs typeface="Arial" charset="0"/>
              </a:rPr>
              <a:t>of </a:t>
            </a:r>
            <a:r>
              <a:rPr lang="en-US" sz="2000" b="0" dirty="0" smtClean="0">
                <a:solidFill>
                  <a:srgbClr val="7030A0"/>
                </a:solidFill>
              </a:rPr>
              <a:t>Mean LR</a:t>
            </a:r>
            <a:r>
              <a:rPr lang="en-US" sz="2000" b="0" dirty="0" smtClean="0"/>
              <a:t>, using:</a:t>
            </a:r>
            <a:endParaRPr lang="en-US" sz="2000" b="0" dirty="0" smtClean="0">
              <a:cs typeface="Arial" charset="0"/>
            </a:endParaRPr>
          </a:p>
          <a:p>
            <a:pPr eaLnBrk="0" hangingPunct="0"/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sz="1800" b="0" dirty="0" smtClean="0">
                <a:solidFill>
                  <a:srgbClr val="00B050"/>
                </a:solidFill>
                <a:cs typeface="Arial" charset="0"/>
              </a:rPr>
              <a:t>S</a:t>
            </a:r>
            <a:r>
              <a:rPr lang="en-US" sz="1800" b="0" baseline="30000" dirty="0" smtClean="0">
                <a:solidFill>
                  <a:srgbClr val="00B050"/>
                </a:solidFill>
                <a:cs typeface="Arial" charset="0"/>
              </a:rPr>
              <a:t>2</a:t>
            </a:r>
            <a:r>
              <a:rPr lang="en-US" sz="1800" b="0" baseline="-25000" dirty="0" smtClean="0">
                <a:solidFill>
                  <a:srgbClr val="00B050"/>
                </a:solidFill>
                <a:cs typeface="Arial" charset="0"/>
              </a:rPr>
              <a:t>c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800" b="0" dirty="0">
                <a:cs typeface="Arial" charset="0"/>
              </a:rPr>
              <a:t>= within-experiment variance of </a:t>
            </a:r>
            <a:r>
              <a:rPr lang="en-US" sz="1800" b="0" dirty="0">
                <a:solidFill>
                  <a:srgbClr val="00B050"/>
                </a:solidFill>
                <a:cs typeface="Arial" charset="0"/>
              </a:rPr>
              <a:t>control </a:t>
            </a:r>
            <a:r>
              <a:rPr lang="en-US" sz="1800" b="0" dirty="0" smtClean="0">
                <a:solidFill>
                  <a:srgbClr val="00B050"/>
                </a:solidFill>
                <a:cs typeface="Arial" charset="0"/>
              </a:rPr>
              <a:t>coupon </a:t>
            </a:r>
            <a:r>
              <a:rPr lang="en-US" sz="1800" b="0" dirty="0" smtClean="0">
                <a:solidFill>
                  <a:srgbClr val="00B050"/>
                </a:solidFill>
                <a:cs typeface="Arial" charset="0"/>
              </a:rPr>
              <a:t>LD </a:t>
            </a:r>
            <a:r>
              <a:rPr lang="en-US" sz="1800" b="0" dirty="0" smtClean="0">
                <a:cs typeface="Arial" charset="0"/>
              </a:rPr>
              <a:t>= AVG(</a:t>
            </a:r>
            <a:r>
              <a:rPr lang="en-US" sz="1800" b="0" dirty="0" smtClean="0">
                <a:solidFill>
                  <a:srgbClr val="00B050"/>
                </a:solidFill>
                <a:cs typeface="Arial" charset="0"/>
              </a:rPr>
              <a:t>control 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SD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sz="1800" b="0" baseline="3000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1800" b="0" dirty="0" smtClean="0">
                <a:cs typeface="Arial" charset="0"/>
              </a:rPr>
              <a:t>)</a:t>
            </a:r>
            <a:endParaRPr lang="en-US" sz="1800" b="0" dirty="0" smtClean="0">
              <a:cs typeface="Arial" charset="0"/>
            </a:endParaRPr>
          </a:p>
          <a:p>
            <a:pPr eaLnBrk="0" hangingPunct="0"/>
            <a:r>
              <a:rPr lang="en-US" sz="1800" b="0" dirty="0" smtClean="0">
                <a:cs typeface="Arial" charset="0"/>
              </a:rPr>
              <a:t>   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S</a:t>
            </a:r>
            <a:r>
              <a:rPr lang="en-US" sz="18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1800" b="0" baseline="-25000" dirty="0" smtClean="0">
                <a:solidFill>
                  <a:srgbClr val="7030A0"/>
                </a:solidFill>
                <a:cs typeface="Arial" charset="0"/>
              </a:rPr>
              <a:t>d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800" b="0" dirty="0" smtClean="0">
                <a:cs typeface="Arial" charset="0"/>
              </a:rPr>
              <a:t>= within-experiment variance of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treated coupon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LD </a:t>
            </a:r>
            <a:r>
              <a:rPr lang="en-US" sz="1800" b="0" dirty="0" smtClean="0">
                <a:cs typeface="Arial" charset="0"/>
              </a:rPr>
              <a:t>= AVG(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treated 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SDs</a:t>
            </a:r>
            <a:r>
              <a:rPr lang="en-US" sz="1800" b="0" baseline="3000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1800" b="0" dirty="0" smtClean="0">
                <a:cs typeface="Arial" charset="0"/>
              </a:rPr>
              <a:t>)</a:t>
            </a:r>
            <a:endParaRPr lang="en-US" sz="1800" b="0" dirty="0">
              <a:cs typeface="Arial" charset="0"/>
            </a:endParaRPr>
          </a:p>
          <a:p>
            <a:pPr eaLnBrk="0" hangingPunct="0"/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S</a:t>
            </a:r>
            <a:r>
              <a:rPr lang="en-US" sz="18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1800" b="0" baseline="-25000" dirty="0" smtClean="0">
                <a:solidFill>
                  <a:srgbClr val="7030A0"/>
                </a:solidFill>
                <a:cs typeface="Arial" charset="0"/>
              </a:rPr>
              <a:t>E</a:t>
            </a:r>
            <a:r>
              <a:rPr lang="en-US" sz="1800" b="0" dirty="0" smtClean="0">
                <a:cs typeface="Arial" charset="0"/>
              </a:rPr>
              <a:t> </a:t>
            </a:r>
            <a:r>
              <a:rPr lang="en-US" sz="1800" b="0" dirty="0">
                <a:cs typeface="Arial" charset="0"/>
              </a:rPr>
              <a:t>= </a:t>
            </a:r>
            <a:r>
              <a:rPr lang="en-US" sz="1800" b="0" dirty="0" smtClean="0">
                <a:cs typeface="Arial" charset="0"/>
              </a:rPr>
              <a:t>among-experiment </a:t>
            </a:r>
            <a:r>
              <a:rPr lang="en-US" sz="1800" b="0" dirty="0">
                <a:cs typeface="Arial" charset="0"/>
              </a:rPr>
              <a:t>variance of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LR = 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sz="1800" b="0" baseline="3000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1800" b="0" baseline="-25000" dirty="0" smtClean="0">
                <a:solidFill>
                  <a:srgbClr val="FF0000"/>
                </a:solidFill>
                <a:cs typeface="Arial" charset="0"/>
              </a:rPr>
              <a:t>r</a:t>
            </a:r>
            <a:r>
              <a:rPr lang="en-US" sz="18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800" b="0" dirty="0" smtClean="0">
                <a:cs typeface="Arial" charset="0"/>
              </a:rPr>
              <a:t>- [</a:t>
            </a:r>
            <a:r>
              <a:rPr lang="en-US" sz="1800" b="0" dirty="0" smtClean="0">
                <a:solidFill>
                  <a:srgbClr val="00B050"/>
                </a:solidFill>
                <a:cs typeface="Arial" charset="0"/>
              </a:rPr>
              <a:t>S</a:t>
            </a:r>
            <a:r>
              <a:rPr lang="en-US" sz="1800" b="0" baseline="30000" dirty="0" smtClean="0">
                <a:solidFill>
                  <a:srgbClr val="00B050"/>
                </a:solidFill>
                <a:cs typeface="Arial" charset="0"/>
              </a:rPr>
              <a:t>2</a:t>
            </a:r>
            <a:r>
              <a:rPr lang="en-US" sz="1800" b="0" baseline="-25000" dirty="0" smtClean="0">
                <a:solidFill>
                  <a:srgbClr val="00B050"/>
                </a:solidFill>
                <a:cs typeface="Arial" charset="0"/>
              </a:rPr>
              <a:t>c </a:t>
            </a:r>
            <a:r>
              <a:rPr lang="en-US" sz="1800" b="0" dirty="0" smtClean="0">
                <a:solidFill>
                  <a:srgbClr val="00B050"/>
                </a:solidFill>
                <a:cs typeface="Arial" charset="0"/>
              </a:rPr>
              <a:t>/ </a:t>
            </a:r>
            <a:r>
              <a:rPr lang="en-US" sz="1800" b="0" dirty="0" err="1" smtClean="0">
                <a:solidFill>
                  <a:srgbClr val="00B050"/>
                </a:solidFill>
                <a:cs typeface="Arial" charset="0"/>
              </a:rPr>
              <a:t>n</a:t>
            </a:r>
            <a:r>
              <a:rPr lang="en-US" sz="1800" b="0" baseline="-25000" dirty="0" err="1" smtClean="0">
                <a:solidFill>
                  <a:srgbClr val="00B050"/>
                </a:solidFill>
                <a:cs typeface="Arial" charset="0"/>
              </a:rPr>
              <a:t>c</a:t>
            </a:r>
            <a:r>
              <a:rPr lang="en-US" sz="1800" b="0" dirty="0" smtClean="0">
                <a:cs typeface="Arial" charset="0"/>
              </a:rPr>
              <a:t> </a:t>
            </a:r>
            <a:r>
              <a:rPr lang="en-US" sz="1800" b="0" dirty="0" smtClean="0">
                <a:cs typeface="Arial" charset="0"/>
              </a:rPr>
              <a:t>+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S</a:t>
            </a:r>
            <a:r>
              <a:rPr lang="en-US" sz="18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1800" b="0" baseline="-25000" dirty="0" smtClean="0">
                <a:solidFill>
                  <a:srgbClr val="7030A0"/>
                </a:solidFill>
                <a:cs typeface="Arial" charset="0"/>
              </a:rPr>
              <a:t>d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/ </a:t>
            </a:r>
            <a:r>
              <a:rPr lang="en-US" sz="1800" b="0" dirty="0" err="1" smtClean="0">
                <a:solidFill>
                  <a:srgbClr val="7030A0"/>
                </a:solidFill>
                <a:cs typeface="Arial" charset="0"/>
              </a:rPr>
              <a:t>n</a:t>
            </a:r>
            <a:r>
              <a:rPr lang="en-US" sz="1800" b="0" baseline="-25000" dirty="0" err="1" smtClean="0">
                <a:solidFill>
                  <a:srgbClr val="7030A0"/>
                </a:solidFill>
                <a:cs typeface="Arial" charset="0"/>
              </a:rPr>
              <a:t>d</a:t>
            </a:r>
            <a:r>
              <a:rPr lang="en-US" sz="1800" b="0" dirty="0" smtClean="0">
                <a:cs typeface="Arial" charset="0"/>
              </a:rPr>
              <a:t>]</a:t>
            </a:r>
            <a:endParaRPr lang="en-US" sz="1800" b="0" dirty="0">
              <a:solidFill>
                <a:srgbClr val="7030A0"/>
              </a:solidFill>
              <a:cs typeface="Arial" charset="0"/>
            </a:endParaRPr>
          </a:p>
          <a:p>
            <a:pPr eaLnBrk="0" hangingPunct="0"/>
            <a:r>
              <a:rPr lang="en-US" sz="1800" b="0" dirty="0" smtClean="0">
                <a:cs typeface="Arial" charset="0"/>
              </a:rPr>
              <a:t>    </a:t>
            </a:r>
            <a:r>
              <a:rPr lang="en-US" sz="1800" b="0" dirty="0" err="1" smtClean="0">
                <a:solidFill>
                  <a:srgbClr val="00B050"/>
                </a:solidFill>
                <a:cs typeface="Arial" charset="0"/>
              </a:rPr>
              <a:t>n</a:t>
            </a:r>
            <a:r>
              <a:rPr lang="en-US" sz="1800" b="0" baseline="-25000" dirty="0" err="1" smtClean="0">
                <a:solidFill>
                  <a:srgbClr val="00B050"/>
                </a:solidFill>
                <a:cs typeface="Arial" charset="0"/>
              </a:rPr>
              <a:t>c</a:t>
            </a:r>
            <a:r>
              <a:rPr lang="en-US" sz="1800" b="0" dirty="0" smtClean="0">
                <a:cs typeface="Arial" charset="0"/>
              </a:rPr>
              <a:t> </a:t>
            </a:r>
            <a:r>
              <a:rPr lang="en-US" sz="1800" b="0" dirty="0">
                <a:cs typeface="Arial" charset="0"/>
              </a:rPr>
              <a:t>= number of </a:t>
            </a:r>
            <a:r>
              <a:rPr lang="en-US" sz="1800" b="0" dirty="0">
                <a:solidFill>
                  <a:srgbClr val="00B050"/>
                </a:solidFill>
                <a:cs typeface="Arial" charset="0"/>
              </a:rPr>
              <a:t>control </a:t>
            </a:r>
            <a:r>
              <a:rPr lang="en-US" sz="1800" b="0" dirty="0" smtClean="0">
                <a:solidFill>
                  <a:srgbClr val="00B050"/>
                </a:solidFill>
                <a:cs typeface="Arial" charset="0"/>
              </a:rPr>
              <a:t>coupons</a:t>
            </a:r>
            <a:r>
              <a:rPr lang="en-US" sz="1800" b="0" dirty="0" smtClean="0">
                <a:cs typeface="Arial" charset="0"/>
              </a:rPr>
              <a:t> per experiment</a:t>
            </a:r>
          </a:p>
          <a:p>
            <a:pPr eaLnBrk="0" hangingPunct="0"/>
            <a:r>
              <a:rPr lang="en-US" sz="1800" b="0" dirty="0" smtClean="0">
                <a:cs typeface="Arial" charset="0"/>
              </a:rPr>
              <a:t>    </a:t>
            </a:r>
            <a:r>
              <a:rPr lang="en-US" sz="1800" b="0" dirty="0" err="1" smtClean="0">
                <a:solidFill>
                  <a:srgbClr val="7030A0"/>
                </a:solidFill>
                <a:cs typeface="Arial" charset="0"/>
              </a:rPr>
              <a:t>n</a:t>
            </a:r>
            <a:r>
              <a:rPr lang="en-US" sz="1800" b="0" baseline="-25000" dirty="0" err="1" smtClean="0">
                <a:solidFill>
                  <a:srgbClr val="7030A0"/>
                </a:solidFill>
                <a:cs typeface="Arial" charset="0"/>
              </a:rPr>
              <a:t>d</a:t>
            </a:r>
            <a:r>
              <a:rPr lang="en-US" sz="1800" b="0" dirty="0" smtClean="0">
                <a:cs typeface="Arial" charset="0"/>
              </a:rPr>
              <a:t> = number of </a:t>
            </a:r>
            <a:r>
              <a:rPr lang="en-US" sz="1800" b="0" dirty="0" smtClean="0">
                <a:solidFill>
                  <a:srgbClr val="7030A0"/>
                </a:solidFill>
                <a:cs typeface="Arial" charset="0"/>
              </a:rPr>
              <a:t>treated coupons </a:t>
            </a:r>
            <a:r>
              <a:rPr lang="en-US" sz="1800" b="0" dirty="0" smtClean="0">
                <a:cs typeface="Arial" charset="0"/>
              </a:rPr>
              <a:t>per experiment</a:t>
            </a:r>
            <a:endParaRPr lang="en-US" sz="1800" b="0" dirty="0">
              <a:cs typeface="Arial" charset="0"/>
            </a:endParaRPr>
          </a:p>
          <a:p>
            <a:pPr eaLnBrk="0" hangingPunct="0"/>
            <a:r>
              <a:rPr lang="en-US" sz="1800" b="0" dirty="0" smtClean="0">
                <a:cs typeface="Arial" charset="0"/>
              </a:rPr>
              <a:t>    m  </a:t>
            </a:r>
            <a:r>
              <a:rPr lang="en-US" sz="1800" b="0" dirty="0">
                <a:cs typeface="Arial" charset="0"/>
              </a:rPr>
              <a:t>= number of experiments </a:t>
            </a:r>
            <a:endParaRPr lang="en-US" sz="1800" b="0" baseline="30000" dirty="0">
              <a:cs typeface="Arial" charset="0"/>
            </a:endParaRPr>
          </a:p>
        </p:txBody>
      </p:sp>
      <p:sp>
        <p:nvSpPr>
          <p:cNvPr id="37915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2519" y="1575603"/>
            <a:ext cx="9381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/>
              <a:t>1.</a:t>
            </a:r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/>
              <a:t>Start with your best guess:</a:t>
            </a:r>
            <a:r>
              <a:rPr lang="en-US" sz="2000" b="0" dirty="0" smtClean="0">
                <a:solidFill>
                  <a:srgbClr val="00B050"/>
                </a:solidFill>
              </a:rPr>
              <a:t> </a:t>
            </a:r>
            <a:r>
              <a:rPr lang="en-US" sz="2000" b="0" dirty="0" smtClean="0">
                <a:solidFill>
                  <a:srgbClr val="7030A0"/>
                </a:solidFill>
              </a:rPr>
              <a:t>Mean LR</a:t>
            </a: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V="1">
            <a:off x="4915625" y="5111788"/>
            <a:ext cx="61913" cy="3333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4977538" y="5121313"/>
            <a:ext cx="92075" cy="407987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 flipV="1">
            <a:off x="5080725" y="4430750"/>
            <a:ext cx="119063" cy="10985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5601425" y="4562513"/>
            <a:ext cx="20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 dirty="0">
                <a:solidFill>
                  <a:srgbClr val="00B050"/>
                </a:solidFill>
                <a:cs typeface="Arial" charset="0"/>
              </a:rPr>
              <a:t>S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5372825" y="5114963"/>
            <a:ext cx="989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 dirty="0" err="1">
                <a:solidFill>
                  <a:srgbClr val="00B050"/>
                </a:solidFill>
                <a:cs typeface="Arial" charset="0"/>
              </a:rPr>
              <a:t>n</a:t>
            </a:r>
            <a:r>
              <a:rPr lang="en-US" b="0" baseline="-25000" dirty="0" err="1">
                <a:solidFill>
                  <a:srgbClr val="00B050"/>
                </a:solidFill>
                <a:cs typeface="Arial" charset="0"/>
              </a:rPr>
              <a:t>c</a:t>
            </a:r>
            <a:r>
              <a:rPr lang="en-US" b="0" dirty="0">
                <a:cs typeface="Arial" charset="0"/>
              </a:rPr>
              <a:t> • m</a:t>
            </a:r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5863363" y="4699038"/>
            <a:ext cx="1079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solidFill>
                  <a:srgbClr val="00B050"/>
                </a:solidFill>
                <a:cs typeface="Arial" charset="0"/>
              </a:rPr>
              <a:t>c</a:t>
            </a: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5874475" y="4470438"/>
            <a:ext cx="130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solidFill>
                  <a:srgbClr val="00B050"/>
                </a:solidFill>
                <a:cs typeface="Arial" charset="0"/>
              </a:rPr>
              <a:t>2</a:t>
            </a: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6514238" y="4837150"/>
            <a:ext cx="250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  <a:cs typeface="Arial" charset="0"/>
              </a:rPr>
              <a:t>+</a:t>
            </a:r>
            <a:endParaRPr lang="en-US" b="0">
              <a:cs typeface="Arial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344250" y="5021300"/>
            <a:ext cx="10287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7128600" y="4557750"/>
            <a:ext cx="20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 dirty="0">
                <a:solidFill>
                  <a:srgbClr val="7030A0"/>
                </a:solidFill>
                <a:cs typeface="Arial" charset="0"/>
              </a:rPr>
              <a:t>S</a:t>
            </a: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898413" y="5110200"/>
            <a:ext cx="1009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 dirty="0" err="1" smtClean="0">
                <a:solidFill>
                  <a:srgbClr val="7030A0"/>
                </a:solidFill>
                <a:cs typeface="Arial" charset="0"/>
              </a:rPr>
              <a:t>n</a:t>
            </a:r>
            <a:r>
              <a:rPr lang="en-US" b="0" baseline="-25000" dirty="0" err="1" smtClean="0">
                <a:solidFill>
                  <a:srgbClr val="7030A0"/>
                </a:solidFill>
                <a:cs typeface="Arial" charset="0"/>
              </a:rPr>
              <a:t>d</a:t>
            </a:r>
            <a:r>
              <a:rPr lang="en-US" b="0" dirty="0" smtClean="0">
                <a:cs typeface="Arial" charset="0"/>
              </a:rPr>
              <a:t> </a:t>
            </a:r>
            <a:r>
              <a:rPr lang="en-US" b="0" dirty="0">
                <a:cs typeface="Arial" charset="0"/>
              </a:rPr>
              <a:t>• m</a:t>
            </a:r>
          </a:p>
        </p:txBody>
      </p:sp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7390538" y="4694275"/>
            <a:ext cx="1285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 smtClean="0">
                <a:solidFill>
                  <a:srgbClr val="7030A0"/>
                </a:solidFill>
                <a:cs typeface="Arial" charset="0"/>
              </a:rPr>
              <a:t>d</a:t>
            </a:r>
            <a:endParaRPr lang="en-US" sz="1600" b="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7400063" y="4465675"/>
            <a:ext cx="129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solidFill>
                  <a:srgbClr val="7030A0"/>
                </a:solidFill>
                <a:cs typeface="Arial" charset="0"/>
              </a:rPr>
              <a:t>2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869838" y="5016538"/>
            <a:ext cx="10287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9" idx="1"/>
          </p:cNvCxnSpPr>
          <p:nvPr/>
        </p:nvCxnSpPr>
        <p:spPr>
          <a:xfrm rot="5400000" flipH="1" flipV="1">
            <a:off x="7448482" y="2163006"/>
            <a:ext cx="19050" cy="45164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8057288" y="4833975"/>
            <a:ext cx="250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  <a:cs typeface="Arial" charset="0"/>
              </a:rPr>
              <a:t>+</a:t>
            </a:r>
            <a:endParaRPr lang="en-US" b="0">
              <a:cs typeface="Arial" charset="0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8671650" y="4554575"/>
            <a:ext cx="20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 dirty="0">
                <a:solidFill>
                  <a:srgbClr val="7030A0"/>
                </a:solidFill>
                <a:cs typeface="Arial" charset="0"/>
              </a:rPr>
              <a:t>S</a:t>
            </a: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8741500" y="5107025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0">
                <a:cs typeface="Arial" charset="0"/>
              </a:rPr>
              <a:t>m</a:t>
            </a:r>
          </a:p>
        </p:txBody>
      </p:sp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8933588" y="4691100"/>
            <a:ext cx="1301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solidFill>
                  <a:srgbClr val="7030A0"/>
                </a:solidFill>
                <a:cs typeface="Arial" charset="0"/>
              </a:rPr>
              <a:t>E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8943113" y="4462500"/>
            <a:ext cx="129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solidFill>
                  <a:srgbClr val="7030A0"/>
                </a:solidFill>
                <a:cs typeface="Arial" charset="0"/>
              </a:rPr>
              <a:t>2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8412888" y="5013363"/>
            <a:ext cx="10287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1"/>
          <p:cNvSpPr txBox="1">
            <a:spLocks noChangeArrowheads="1"/>
          </p:cNvSpPr>
          <p:nvPr/>
        </p:nvSpPr>
        <p:spPr bwMode="auto">
          <a:xfrm>
            <a:off x="289325" y="4792700"/>
            <a:ext cx="4472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cs typeface="Arial" charset="0"/>
              </a:rPr>
              <a:t>SE</a:t>
            </a:r>
            <a:r>
              <a:rPr lang="en-US" b="0" dirty="0">
                <a:cs typeface="Arial" charset="0"/>
              </a:rPr>
              <a:t> of </a:t>
            </a:r>
            <a:r>
              <a:rPr lang="en-US" b="0" dirty="0">
                <a:solidFill>
                  <a:srgbClr val="7030A0"/>
                </a:solidFill>
                <a:cs typeface="Arial" charset="0"/>
              </a:rPr>
              <a:t>mean LR </a:t>
            </a:r>
            <a:r>
              <a:rPr lang="en-US" b="0" dirty="0" smtClean="0">
                <a:cs typeface="Arial" charset="0"/>
              </a:rPr>
              <a:t>= </a:t>
            </a:r>
            <a:r>
              <a:rPr lang="en-US" b="0" dirty="0" err="1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b="0" baseline="-25000" dirty="0" err="1" smtClean="0">
                <a:solidFill>
                  <a:srgbClr val="FF0000"/>
                </a:solidFill>
                <a:cs typeface="Arial" charset="0"/>
              </a:rPr>
              <a:t>r</a:t>
            </a:r>
            <a:r>
              <a:rPr lang="en-US" b="0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/      =</a:t>
            </a:r>
            <a:endParaRPr lang="en-US" b="0" dirty="0">
              <a:cs typeface="Arial" charset="0"/>
            </a:endParaRPr>
          </a:p>
        </p:txBody>
      </p:sp>
      <p:sp>
        <p:nvSpPr>
          <p:cNvPr id="52" name="TextBox 41"/>
          <p:cNvSpPr txBox="1">
            <a:spLocks noChangeArrowheads="1"/>
          </p:cNvSpPr>
          <p:nvPr/>
        </p:nvSpPr>
        <p:spPr bwMode="auto">
          <a:xfrm>
            <a:off x="354654" y="5801759"/>
            <a:ext cx="8321509" cy="615553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smtClean="0">
                <a:cs typeface="Arial" charset="0"/>
              </a:rPr>
              <a:t>3. </a:t>
            </a:r>
            <a:r>
              <a:rPr lang="en-US" b="0" dirty="0" smtClean="0">
                <a:cs typeface="Arial" charset="0"/>
              </a:rPr>
              <a:t>CI for the </a:t>
            </a:r>
            <a:r>
              <a:rPr lang="en-US" b="0" i="1" u="sng" dirty="0" smtClean="0">
                <a:solidFill>
                  <a:srgbClr val="7030A0"/>
                </a:solidFill>
                <a:cs typeface="Arial" charset="0"/>
              </a:rPr>
              <a:t>true mean LR</a:t>
            </a:r>
            <a:r>
              <a:rPr lang="en-US" b="0" dirty="0" smtClean="0">
                <a:solidFill>
                  <a:srgbClr val="7030A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= </a:t>
            </a:r>
            <a:r>
              <a:rPr lang="en-US" b="0" dirty="0" smtClean="0">
                <a:solidFill>
                  <a:srgbClr val="7030A0"/>
                </a:solidFill>
                <a:cs typeface="Arial" charset="0"/>
              </a:rPr>
              <a:t>Mean LR</a:t>
            </a:r>
            <a:r>
              <a:rPr lang="en-US" b="0" dirty="0" smtClean="0">
                <a:solidFill>
                  <a:srgbClr val="00B0F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± </a:t>
            </a:r>
            <a:r>
              <a:rPr lang="en-US" b="0" dirty="0" err="1" smtClean="0">
                <a:cs typeface="Arial" charset="0"/>
              </a:rPr>
              <a:t>t</a:t>
            </a:r>
            <a:r>
              <a:rPr lang="en-US" b="0" baseline="-25000" dirty="0" err="1" smtClean="0">
                <a:cs typeface="Arial" charset="0"/>
              </a:rPr>
              <a:t>df</a:t>
            </a:r>
            <a:r>
              <a:rPr lang="en-US" b="0" baseline="-25000" dirty="0" smtClean="0">
                <a:cs typeface="Arial" charset="0"/>
              </a:rPr>
              <a:t>=m-1</a:t>
            </a:r>
            <a:r>
              <a:rPr lang="en-US" b="0" dirty="0" smtClean="0"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x 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SE</a:t>
            </a:r>
          </a:p>
          <a:p>
            <a:endParaRPr lang="en-US" sz="1000" b="0" dirty="0" smtClean="0">
              <a:cs typeface="Arial" charset="0"/>
            </a:endParaRPr>
          </a:p>
        </p:txBody>
      </p:sp>
      <p:grpSp>
        <p:nvGrpSpPr>
          <p:cNvPr id="2" name="Group 54"/>
          <p:cNvGrpSpPr/>
          <p:nvPr/>
        </p:nvGrpSpPr>
        <p:grpSpPr>
          <a:xfrm>
            <a:off x="3691342" y="5020527"/>
            <a:ext cx="488813" cy="407286"/>
            <a:chOff x="5935739" y="4735534"/>
            <a:chExt cx="488813" cy="407286"/>
          </a:xfrm>
        </p:grpSpPr>
        <p:grpSp>
          <p:nvGrpSpPr>
            <p:cNvPr id="3" name="Group 23"/>
            <p:cNvGrpSpPr/>
            <p:nvPr/>
          </p:nvGrpSpPr>
          <p:grpSpPr>
            <a:xfrm>
              <a:off x="5935739" y="4735534"/>
              <a:ext cx="488813" cy="407286"/>
              <a:chOff x="5935737" y="4044270"/>
              <a:chExt cx="2985489" cy="1098550"/>
            </a:xfrm>
          </p:grpSpPr>
          <p:sp>
            <p:nvSpPr>
              <p:cNvPr id="58" name="Line 11"/>
              <p:cNvSpPr>
                <a:spLocks noChangeShapeType="1"/>
              </p:cNvSpPr>
              <p:nvPr/>
            </p:nvSpPr>
            <p:spPr bwMode="auto">
              <a:xfrm flipV="1">
                <a:off x="5935737" y="4725308"/>
                <a:ext cx="61913" cy="3333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59" name="Line 12"/>
              <p:cNvSpPr>
                <a:spLocks noChangeShapeType="1"/>
              </p:cNvSpPr>
              <p:nvPr/>
            </p:nvSpPr>
            <p:spPr bwMode="auto">
              <a:xfrm>
                <a:off x="5997650" y="4734833"/>
                <a:ext cx="92075" cy="407987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60" name="Line 13"/>
              <p:cNvSpPr>
                <a:spLocks noChangeShapeType="1"/>
              </p:cNvSpPr>
              <p:nvPr/>
            </p:nvSpPr>
            <p:spPr bwMode="auto">
              <a:xfrm flipV="1">
                <a:off x="6100837" y="4044270"/>
                <a:ext cx="119063" cy="10985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cxnSp>
            <p:nvCxnSpPr>
              <p:cNvPr id="61" name="Straight Connector 60"/>
              <p:cNvCxnSpPr>
                <a:stCxn id="60" idx="1"/>
              </p:cNvCxnSpPr>
              <p:nvPr/>
            </p:nvCxnSpPr>
            <p:spPr>
              <a:xfrm>
                <a:off x="6219900" y="4044272"/>
                <a:ext cx="2701326" cy="73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tangle 16"/>
            <p:cNvSpPr>
              <a:spLocks noChangeArrowheads="1"/>
            </p:cNvSpPr>
            <p:nvPr/>
          </p:nvSpPr>
          <p:spPr bwMode="auto">
            <a:xfrm>
              <a:off x="6038903" y="4756172"/>
              <a:ext cx="2997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0" dirty="0">
                  <a:cs typeface="Arial" charset="0"/>
                </a:rPr>
                <a:t>m</a:t>
              </a: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3004457" y="4738254"/>
            <a:ext cx="1223159" cy="74814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/>
      <p:bldP spid="27" grpId="0"/>
      <p:bldP spid="50" grpId="0"/>
      <p:bldP spid="52" grpId="0" animBg="1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12938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Rectangle 8"/>
          <p:cNvSpPr>
            <a:spLocks noChangeArrowheads="1"/>
          </p:cNvSpPr>
          <p:nvPr/>
        </p:nvSpPr>
        <p:spPr bwMode="auto">
          <a:xfrm>
            <a:off x="771525" y="1520471"/>
            <a:ext cx="9172575" cy="181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ts val="3800"/>
              </a:lnSpc>
            </a:pPr>
            <a:r>
              <a:rPr lang="en-US" sz="2000" b="0" dirty="0" smtClean="0">
                <a:cs typeface="Arial" charset="0"/>
              </a:rPr>
              <a:t>1.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Mean LR =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3.80</a:t>
            </a:r>
            <a:endParaRPr lang="en-US" sz="2000" b="0" dirty="0" smtClean="0">
              <a:solidFill>
                <a:srgbClr val="7030A0"/>
              </a:solidFill>
              <a:cs typeface="Arial" charset="0"/>
            </a:endParaRPr>
          </a:p>
          <a:p>
            <a:pPr eaLnBrk="0" hangingPunct="0"/>
            <a:r>
              <a:rPr lang="en-US" sz="2000" b="0" dirty="0" smtClean="0">
                <a:cs typeface="Arial" charset="0"/>
              </a:rPr>
              <a:t>2.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S</a:t>
            </a:r>
            <a:r>
              <a:rPr lang="en-US" sz="2000" b="0" baseline="-25000" dirty="0" smtClean="0">
                <a:solidFill>
                  <a:srgbClr val="00B050"/>
                </a:solidFill>
                <a:cs typeface="Arial" charset="0"/>
              </a:rPr>
              <a:t>c</a:t>
            </a:r>
            <a:r>
              <a:rPr lang="en-US" sz="2000" b="0" baseline="30000" dirty="0" smtClean="0">
                <a:solidFill>
                  <a:srgbClr val="00B050"/>
                </a:solidFill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= </a:t>
            </a:r>
            <a:r>
              <a:rPr lang="en-US" sz="2000" b="0" dirty="0" smtClean="0">
                <a:cs typeface="Arial" charset="0"/>
              </a:rPr>
              <a:t>AVERAGE(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0.10036</a:t>
            </a:r>
            <a:r>
              <a:rPr lang="en-US" sz="2000" b="0" baseline="30000" dirty="0" smtClean="0">
                <a:solidFill>
                  <a:srgbClr val="00B050"/>
                </a:solidFill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,0.04472</a:t>
            </a:r>
            <a:r>
              <a:rPr lang="en-US" sz="2000" b="0" baseline="30000" dirty="0" smtClean="0">
                <a:solidFill>
                  <a:srgbClr val="00B050"/>
                </a:solidFill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,0.09341</a:t>
            </a:r>
            <a:r>
              <a:rPr lang="en-US" sz="2000" b="0" baseline="30000" dirty="0" smtClean="0">
                <a:solidFill>
                  <a:srgbClr val="00B050"/>
                </a:solidFill>
                <a:cs typeface="Arial" charset="0"/>
              </a:rPr>
              <a:t>2</a:t>
            </a:r>
            <a:r>
              <a:rPr lang="en-US" sz="2000" b="0" dirty="0" smtClean="0">
                <a:cs typeface="Arial" charset="0"/>
              </a:rPr>
              <a:t>) =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 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0.00693</a:t>
            </a:r>
            <a:endParaRPr lang="en-US" sz="2000" b="0" dirty="0">
              <a:solidFill>
                <a:srgbClr val="00B050"/>
              </a:solidFill>
              <a:cs typeface="Arial" charset="0"/>
            </a:endParaRPr>
          </a:p>
          <a:p>
            <a:pPr eaLnBrk="0" hangingPunct="0"/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S</a:t>
            </a:r>
            <a:r>
              <a:rPr lang="en-US" sz="2000" b="0" baseline="-25000" dirty="0" smtClean="0">
                <a:solidFill>
                  <a:srgbClr val="7030A0"/>
                </a:solidFill>
                <a:cs typeface="Arial" charset="0"/>
              </a:rPr>
              <a:t>d</a:t>
            </a:r>
            <a:r>
              <a:rPr lang="en-US" sz="20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= </a:t>
            </a:r>
            <a:r>
              <a:rPr lang="en-US" sz="2000" b="0" dirty="0" smtClean="0">
                <a:cs typeface="Arial" charset="0"/>
              </a:rPr>
              <a:t>AVERAGE(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0.13886</a:t>
            </a:r>
            <a:r>
              <a:rPr lang="en-US" sz="20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,0.14528</a:t>
            </a:r>
            <a:r>
              <a:rPr lang="en-US" sz="20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,0.04182</a:t>
            </a:r>
            <a:r>
              <a:rPr lang="en-US" sz="20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000" b="0" dirty="0" smtClean="0">
                <a:cs typeface="Arial" charset="0"/>
              </a:rPr>
              <a:t>) = 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0.01405</a:t>
            </a:r>
            <a:endParaRPr lang="en-US" sz="2000" b="0" dirty="0">
              <a:solidFill>
                <a:srgbClr val="7030A0"/>
              </a:solidFill>
              <a:cs typeface="Arial" charset="0"/>
            </a:endParaRPr>
          </a:p>
          <a:p>
            <a:pPr eaLnBrk="0" hangingPunct="0"/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S</a:t>
            </a:r>
            <a:r>
              <a:rPr lang="en-US" sz="2000" b="0" baseline="-25000" dirty="0" smtClean="0">
                <a:solidFill>
                  <a:srgbClr val="7030A0"/>
                </a:solidFill>
                <a:cs typeface="Arial" charset="0"/>
              </a:rPr>
              <a:t>E</a:t>
            </a:r>
            <a:r>
              <a:rPr lang="en-US" sz="2000" b="0" baseline="30000" dirty="0" smtClean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000" b="0" dirty="0" smtClean="0">
                <a:cs typeface="Arial" charset="0"/>
              </a:rPr>
              <a:t> = </a:t>
            </a:r>
            <a:r>
              <a:rPr lang="en-US" sz="2000" b="0" dirty="0" smtClean="0">
                <a:solidFill>
                  <a:srgbClr val="FF0000"/>
                </a:solidFill>
              </a:rPr>
              <a:t>0.3068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/>
              <a:t>- [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0.00693/3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+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0.01405/3</a:t>
            </a:r>
            <a:r>
              <a:rPr lang="en-US" sz="2000" b="0" dirty="0" smtClean="0">
                <a:cs typeface="Arial" charset="0"/>
              </a:rPr>
              <a:t>] =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0.08711</a:t>
            </a:r>
            <a:endParaRPr lang="en-US" sz="2000" b="0" dirty="0">
              <a:solidFill>
                <a:srgbClr val="7030A0"/>
              </a:solidFill>
              <a:cs typeface="Arial" charset="0"/>
            </a:endParaRPr>
          </a:p>
          <a:p>
            <a:pPr eaLnBrk="0" hangingPunct="0"/>
            <a:r>
              <a:rPr lang="en-US" sz="2000" b="0" dirty="0" smtClean="0">
                <a:cs typeface="Arial" charset="0"/>
              </a:rPr>
              <a:t>    </a:t>
            </a:r>
            <a:r>
              <a:rPr lang="en-US" sz="2000" b="0" dirty="0" err="1" smtClean="0">
                <a:solidFill>
                  <a:srgbClr val="00B050"/>
                </a:solidFill>
                <a:cs typeface="Arial" charset="0"/>
              </a:rPr>
              <a:t>n</a:t>
            </a:r>
            <a:r>
              <a:rPr lang="en-US" sz="2000" b="0" baseline="-25000" dirty="0" err="1" smtClean="0">
                <a:solidFill>
                  <a:srgbClr val="00B050"/>
                </a:solidFill>
                <a:cs typeface="Arial" charset="0"/>
              </a:rPr>
              <a:t>c</a:t>
            </a:r>
            <a:r>
              <a:rPr lang="en-US" sz="2000" b="0" dirty="0" smtClean="0">
                <a:cs typeface="Arial" charset="0"/>
              </a:rPr>
              <a:t> </a:t>
            </a:r>
            <a:r>
              <a:rPr lang="en-US" sz="2000" b="0" dirty="0">
                <a:cs typeface="Arial" charset="0"/>
              </a:rPr>
              <a:t>= </a:t>
            </a:r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3</a:t>
            </a:r>
            <a:r>
              <a:rPr lang="en-US" sz="2000" b="0" dirty="0" smtClean="0">
                <a:cs typeface="Arial" charset="0"/>
              </a:rPr>
              <a:t>,   </a:t>
            </a:r>
            <a:r>
              <a:rPr lang="en-US" sz="2000" b="0" dirty="0" err="1" smtClean="0">
                <a:solidFill>
                  <a:srgbClr val="7030A0"/>
                </a:solidFill>
                <a:cs typeface="Arial" charset="0"/>
              </a:rPr>
              <a:t>n</a:t>
            </a:r>
            <a:r>
              <a:rPr lang="en-US" sz="2000" b="0" baseline="-25000" dirty="0" err="1" smtClean="0">
                <a:solidFill>
                  <a:srgbClr val="7030A0"/>
                </a:solidFill>
                <a:cs typeface="Arial" charset="0"/>
              </a:rPr>
              <a:t>d</a:t>
            </a:r>
            <a:r>
              <a:rPr lang="en-US" sz="2000" b="0" dirty="0" smtClean="0">
                <a:cs typeface="Arial" charset="0"/>
              </a:rPr>
              <a:t> </a:t>
            </a:r>
            <a:r>
              <a:rPr lang="en-US" sz="2000" b="0" dirty="0">
                <a:cs typeface="Arial" charset="0"/>
              </a:rPr>
              <a:t>= </a:t>
            </a:r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0" dirty="0" smtClean="0">
                <a:cs typeface="Arial" charset="0"/>
              </a:rPr>
              <a:t>,  </a:t>
            </a:r>
            <a:r>
              <a:rPr lang="en-US" sz="2000" b="0" dirty="0" smtClean="0">
                <a:cs typeface="Arial" charset="0"/>
              </a:rPr>
              <a:t>m  </a:t>
            </a:r>
            <a:r>
              <a:rPr lang="en-US" sz="2000" b="0" dirty="0">
                <a:cs typeface="Arial" charset="0"/>
              </a:rPr>
              <a:t>= </a:t>
            </a:r>
            <a:r>
              <a:rPr lang="en-US" sz="2000" b="0" dirty="0" smtClean="0">
                <a:cs typeface="Arial" charset="0"/>
              </a:rPr>
              <a:t>3</a:t>
            </a:r>
            <a:endParaRPr lang="en-US" sz="2000" b="0" baseline="30000" dirty="0">
              <a:cs typeface="Arial" charset="0"/>
            </a:endParaRPr>
          </a:p>
        </p:txBody>
      </p:sp>
      <p:sp>
        <p:nvSpPr>
          <p:cNvPr id="37914" name="TextBox 41"/>
          <p:cNvSpPr txBox="1">
            <a:spLocks noChangeArrowheads="1"/>
          </p:cNvSpPr>
          <p:nvPr/>
        </p:nvSpPr>
        <p:spPr bwMode="auto">
          <a:xfrm>
            <a:off x="132572" y="3825052"/>
            <a:ext cx="43909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cs typeface="Arial" charset="0"/>
              </a:rPr>
              <a:t>SE</a:t>
            </a:r>
            <a:r>
              <a:rPr lang="en-US" sz="2000" b="0" dirty="0">
                <a:cs typeface="Arial" charset="0"/>
              </a:rPr>
              <a:t> of </a:t>
            </a:r>
            <a:r>
              <a:rPr lang="en-US" sz="2000" b="0" dirty="0">
                <a:solidFill>
                  <a:srgbClr val="7030A0"/>
                </a:solidFill>
                <a:cs typeface="Arial" charset="0"/>
              </a:rPr>
              <a:t>mean LR </a:t>
            </a:r>
            <a:r>
              <a:rPr lang="en-US" sz="2000" b="0" dirty="0" smtClean="0">
                <a:cs typeface="Arial" charset="0"/>
              </a:rPr>
              <a:t>= 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0.3068</a:t>
            </a:r>
            <a:r>
              <a:rPr lang="en-US" sz="2000" b="0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/       =</a:t>
            </a:r>
            <a:endParaRPr lang="en-US" sz="2000" b="0" dirty="0">
              <a:cs typeface="Arial" charset="0"/>
            </a:endParaRPr>
          </a:p>
        </p:txBody>
      </p:sp>
      <p:sp>
        <p:nvSpPr>
          <p:cNvPr id="37915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 flipV="1">
            <a:off x="4393953" y="4158270"/>
            <a:ext cx="61913" cy="3333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>
            <a:off x="4455866" y="4167795"/>
            <a:ext cx="92075" cy="407987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 flipV="1">
            <a:off x="4559053" y="3477232"/>
            <a:ext cx="119063" cy="10985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9199" y="4161445"/>
            <a:ext cx="6460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  <a:cs typeface="Arial" charset="0"/>
              </a:rPr>
              <a:t>3</a:t>
            </a:r>
            <a:r>
              <a:rPr lang="en-US" sz="2000" b="0" dirty="0" smtClean="0"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• </a:t>
            </a:r>
            <a:r>
              <a:rPr lang="en-US" sz="2000" b="0" dirty="0" smtClean="0">
                <a:cs typeface="Arial" charset="0"/>
              </a:rPr>
              <a:t>3</a:t>
            </a:r>
            <a:endParaRPr lang="en-US" sz="2000" b="0" dirty="0">
              <a:cs typeface="Arial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22578" y="4061365"/>
            <a:ext cx="1091303" cy="64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7" idx="1"/>
          </p:cNvCxnSpPr>
          <p:nvPr/>
        </p:nvCxnSpPr>
        <p:spPr>
          <a:xfrm>
            <a:off x="4678116" y="3477232"/>
            <a:ext cx="4192724" cy="141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16"/>
          <p:cNvSpPr>
            <a:spLocks noChangeArrowheads="1"/>
          </p:cNvSpPr>
          <p:nvPr/>
        </p:nvSpPr>
        <p:spPr bwMode="auto">
          <a:xfrm>
            <a:off x="8369549" y="4177257"/>
            <a:ext cx="1635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0" dirty="0" smtClean="0">
                <a:cs typeface="Arial" charset="0"/>
              </a:rPr>
              <a:t>3</a:t>
            </a:r>
            <a:endParaRPr lang="en-US" sz="2000" b="0" dirty="0">
              <a:cs typeface="Arial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7837735" y="4083595"/>
            <a:ext cx="1009351" cy="15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781293" y="3554144"/>
            <a:ext cx="1535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B050"/>
                </a:solidFill>
              </a:rPr>
              <a:t>0.00693</a:t>
            </a:r>
            <a:endParaRPr lang="en-US" sz="2000" b="0" dirty="0">
              <a:solidFill>
                <a:srgbClr val="00B050"/>
              </a:solidFill>
            </a:endParaRPr>
          </a:p>
        </p:txBody>
      </p:sp>
      <p:sp>
        <p:nvSpPr>
          <p:cNvPr id="64" name="Rectangle 23"/>
          <p:cNvSpPr>
            <a:spLocks noChangeArrowheads="1"/>
          </p:cNvSpPr>
          <p:nvPr/>
        </p:nvSpPr>
        <p:spPr bwMode="auto">
          <a:xfrm>
            <a:off x="7327632" y="3907382"/>
            <a:ext cx="2099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+</a:t>
            </a:r>
            <a:endParaRPr lang="en-US" sz="2000" b="0" dirty="0">
              <a:cs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741603" y="3572248"/>
            <a:ext cx="1535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7030A0"/>
                </a:solidFill>
              </a:rPr>
              <a:t>0.08711</a:t>
            </a:r>
            <a:endParaRPr lang="en-US" sz="2000" b="0" dirty="0">
              <a:solidFill>
                <a:srgbClr val="7030A0"/>
              </a:solidFill>
            </a:endParaRP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6389480" y="4167088"/>
            <a:ext cx="6460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0" dirty="0" smtClean="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0" dirty="0" smtClean="0"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• </a:t>
            </a:r>
            <a:r>
              <a:rPr lang="en-US" sz="2000" b="0" dirty="0" smtClean="0">
                <a:cs typeface="Arial" charset="0"/>
              </a:rPr>
              <a:t>3</a:t>
            </a:r>
            <a:endParaRPr lang="en-US" sz="2000" b="0" dirty="0">
              <a:cs typeface="Arial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6238484" y="4073240"/>
            <a:ext cx="981683" cy="1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114074" y="3559787"/>
            <a:ext cx="1535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7030A0"/>
                </a:solidFill>
              </a:rPr>
              <a:t>0.01405</a:t>
            </a:r>
            <a:endParaRPr lang="en-US" sz="2000" b="0" dirty="0">
              <a:solidFill>
                <a:srgbClr val="7030A0"/>
              </a:solidFill>
            </a:endParaRPr>
          </a:p>
        </p:txBody>
      </p:sp>
      <p:sp>
        <p:nvSpPr>
          <p:cNvPr id="69" name="Rectangle 23"/>
          <p:cNvSpPr>
            <a:spLocks noChangeArrowheads="1"/>
          </p:cNvSpPr>
          <p:nvPr/>
        </p:nvSpPr>
        <p:spPr bwMode="auto">
          <a:xfrm>
            <a:off x="6003793" y="3889861"/>
            <a:ext cx="2099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cs typeface="Arial" charset="0"/>
              </a:rPr>
              <a:t>+</a:t>
            </a:r>
            <a:endParaRPr lang="en-US" sz="2000" b="0" dirty="0">
              <a:cs typeface="Arial" charset="0"/>
            </a:endParaRPr>
          </a:p>
        </p:txBody>
      </p:sp>
      <p:sp>
        <p:nvSpPr>
          <p:cNvPr id="71" name="TextBox 41"/>
          <p:cNvSpPr txBox="1">
            <a:spLocks noChangeArrowheads="1"/>
          </p:cNvSpPr>
          <p:nvPr/>
        </p:nvSpPr>
        <p:spPr bwMode="auto">
          <a:xfrm>
            <a:off x="8904685" y="3829208"/>
            <a:ext cx="1394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smtClean="0">
                <a:cs typeface="Arial" charset="0"/>
              </a:rPr>
              <a:t>= 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0.1771</a:t>
            </a:r>
            <a:endParaRPr lang="en-US" sz="2000" b="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3" name="TextBox 41"/>
          <p:cNvSpPr txBox="1">
            <a:spLocks noChangeArrowheads="1"/>
          </p:cNvSpPr>
          <p:nvPr/>
        </p:nvSpPr>
        <p:spPr bwMode="auto">
          <a:xfrm>
            <a:off x="914967" y="5044103"/>
            <a:ext cx="8436925" cy="1200329"/>
          </a:xfrm>
          <a:prstGeom prst="rect">
            <a:avLst/>
          </a:prstGeom>
          <a:noFill/>
          <a:ln w="222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smtClean="0">
                <a:cs typeface="Arial" charset="0"/>
              </a:rPr>
              <a:t>3.</a:t>
            </a:r>
            <a:r>
              <a:rPr lang="en-US" b="0" dirty="0" smtClean="0">
                <a:cs typeface="Arial" charset="0"/>
              </a:rPr>
              <a:t> 95% CI for </a:t>
            </a:r>
            <a:r>
              <a:rPr lang="en-US" b="0" i="1" u="sng" dirty="0" smtClean="0">
                <a:solidFill>
                  <a:srgbClr val="7030A0"/>
                </a:solidFill>
                <a:cs typeface="Arial" charset="0"/>
              </a:rPr>
              <a:t>true mean LR</a:t>
            </a:r>
            <a:r>
              <a:rPr lang="en-US" b="0" dirty="0" smtClean="0">
                <a:cs typeface="Arial" charset="0"/>
              </a:rPr>
              <a:t>	= </a:t>
            </a:r>
            <a:r>
              <a:rPr lang="en-US" b="0" dirty="0" smtClean="0">
                <a:solidFill>
                  <a:srgbClr val="7030A0"/>
                </a:solidFill>
                <a:cs typeface="Arial" charset="0"/>
              </a:rPr>
              <a:t>3.80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± </a:t>
            </a:r>
            <a:r>
              <a:rPr lang="en-US" b="0" dirty="0" smtClean="0">
                <a:cs typeface="Arial" charset="0"/>
              </a:rPr>
              <a:t>4.30 </a:t>
            </a:r>
            <a:r>
              <a:rPr lang="en-US" b="0" dirty="0" smtClean="0">
                <a:cs typeface="Arial" charset="0"/>
              </a:rPr>
              <a:t>x 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0.1771</a:t>
            </a:r>
            <a:endParaRPr lang="en-US" b="0" dirty="0" smtClean="0">
              <a:solidFill>
                <a:srgbClr val="FF0000"/>
              </a:solidFill>
              <a:cs typeface="Arial" charset="0"/>
            </a:endParaRPr>
          </a:p>
          <a:p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				         </a:t>
            </a:r>
            <a:r>
              <a:rPr lang="en-US" b="0" dirty="0" smtClean="0">
                <a:cs typeface="Arial" charset="0"/>
              </a:rPr>
              <a:t>=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0" dirty="0" smtClean="0">
                <a:solidFill>
                  <a:srgbClr val="7030A0"/>
                </a:solidFill>
                <a:cs typeface="Arial" charset="0"/>
              </a:rPr>
              <a:t>3.80</a:t>
            </a:r>
            <a:r>
              <a:rPr lang="en-US" b="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b="0" dirty="0" smtClean="0">
                <a:cs typeface="Arial" charset="0"/>
              </a:rPr>
              <a:t>± 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0.7616</a:t>
            </a:r>
            <a:endParaRPr lang="en-US" sz="1000" b="0" dirty="0" smtClean="0">
              <a:cs typeface="Arial" charset="0"/>
            </a:endParaRPr>
          </a:p>
          <a:p>
            <a:r>
              <a:rPr lang="en-US" b="0" dirty="0" smtClean="0">
                <a:cs typeface="Arial" charset="0"/>
              </a:rPr>
              <a:t>                                           = </a:t>
            </a:r>
            <a:r>
              <a:rPr lang="en-US" b="0" dirty="0" smtClean="0">
                <a:solidFill>
                  <a:srgbClr val="7030A0"/>
                </a:solidFill>
                <a:cs typeface="Arial" charset="0"/>
              </a:rPr>
              <a:t>(3.04, 4.56)</a:t>
            </a:r>
            <a:endParaRPr lang="en-US" b="0" dirty="0">
              <a:solidFill>
                <a:srgbClr val="7030A0"/>
              </a:solidFill>
              <a:cs typeface="Arial" charset="0"/>
            </a:endParaRPr>
          </a:p>
        </p:txBody>
      </p:sp>
      <p:grpSp>
        <p:nvGrpSpPr>
          <p:cNvPr id="26" name="Group 28"/>
          <p:cNvGrpSpPr/>
          <p:nvPr/>
        </p:nvGrpSpPr>
        <p:grpSpPr>
          <a:xfrm>
            <a:off x="3626361" y="3917894"/>
            <a:ext cx="488813" cy="407286"/>
            <a:chOff x="5935739" y="4735534"/>
            <a:chExt cx="488813" cy="407286"/>
          </a:xfrm>
        </p:grpSpPr>
        <p:grpSp>
          <p:nvGrpSpPr>
            <p:cNvPr id="27" name="Group 23"/>
            <p:cNvGrpSpPr/>
            <p:nvPr/>
          </p:nvGrpSpPr>
          <p:grpSpPr>
            <a:xfrm>
              <a:off x="5935739" y="4735534"/>
              <a:ext cx="488813" cy="407286"/>
              <a:chOff x="5935737" y="4044270"/>
              <a:chExt cx="2985489" cy="1098550"/>
            </a:xfrm>
          </p:grpSpPr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 flipV="1">
                <a:off x="5935737" y="4725308"/>
                <a:ext cx="61913" cy="3333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30" name="Line 12"/>
              <p:cNvSpPr>
                <a:spLocks noChangeShapeType="1"/>
              </p:cNvSpPr>
              <p:nvPr/>
            </p:nvSpPr>
            <p:spPr bwMode="auto">
              <a:xfrm>
                <a:off x="5997650" y="4734833"/>
                <a:ext cx="92075" cy="407987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31" name="Line 13"/>
              <p:cNvSpPr>
                <a:spLocks noChangeShapeType="1"/>
              </p:cNvSpPr>
              <p:nvPr/>
            </p:nvSpPr>
            <p:spPr bwMode="auto">
              <a:xfrm flipV="1">
                <a:off x="6100837" y="4044270"/>
                <a:ext cx="119063" cy="10985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cxnSp>
            <p:nvCxnSpPr>
              <p:cNvPr id="32" name="Straight Connector 31"/>
              <p:cNvCxnSpPr>
                <a:stCxn id="31" idx="1"/>
              </p:cNvCxnSpPr>
              <p:nvPr/>
            </p:nvCxnSpPr>
            <p:spPr>
              <a:xfrm>
                <a:off x="6219900" y="4044272"/>
                <a:ext cx="2701326" cy="73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6038903" y="4756172"/>
              <a:ext cx="1955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0" dirty="0" smtClean="0">
                  <a:cs typeface="Arial" charset="0"/>
                </a:rPr>
                <a:t>3</a:t>
              </a:r>
              <a:endParaRPr lang="en-US" b="0" dirty="0">
                <a:cs typeface="Arial" charset="0"/>
              </a:endParaRPr>
            </a:p>
          </p:txBody>
        </p:sp>
      </p:grp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6756" y="228600"/>
            <a:ext cx="997937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Convincing others that you can estimate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true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mean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LR </a:t>
            </a:r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with </a:t>
            </a:r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confidence 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410691" y="3728852"/>
            <a:ext cx="1721922" cy="72439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3" y="1600199"/>
            <a:ext cx="6719951" cy="44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904285" y="1613386"/>
            <a:ext cx="3206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7030A0"/>
                </a:solidFill>
              </a:rPr>
              <a:t>We are 95% confident that the </a:t>
            </a:r>
            <a:r>
              <a:rPr lang="en-US" b="0" i="1" u="sng" dirty="0" smtClean="0">
                <a:solidFill>
                  <a:srgbClr val="7030A0"/>
                </a:solidFill>
              </a:rPr>
              <a:t>true mean LR</a:t>
            </a:r>
            <a:r>
              <a:rPr lang="en-US" b="0" dirty="0" smtClean="0">
                <a:solidFill>
                  <a:srgbClr val="7030A0"/>
                </a:solidFill>
              </a:rPr>
              <a:t> is </a:t>
            </a:r>
            <a:r>
              <a:rPr lang="en-US" b="0" dirty="0" smtClean="0">
                <a:solidFill>
                  <a:srgbClr val="7030A0"/>
                </a:solidFill>
              </a:rPr>
              <a:t>between</a:t>
            </a:r>
          </a:p>
          <a:p>
            <a:pPr algn="ctr"/>
            <a:r>
              <a:rPr lang="en-US" b="0" dirty="0" smtClean="0">
                <a:solidFill>
                  <a:srgbClr val="7030A0"/>
                </a:solidFill>
              </a:rPr>
              <a:t>3.04 and 4.56</a:t>
            </a:r>
            <a:r>
              <a:rPr lang="en-US" b="0" dirty="0" smtClean="0">
                <a:solidFill>
                  <a:srgbClr val="7030A0"/>
                </a:solidFill>
              </a:rPr>
              <a:t> </a:t>
            </a:r>
            <a:endParaRPr lang="en-US" u="sng" dirty="0">
              <a:solidFill>
                <a:srgbClr val="7030A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831273" y="3621980"/>
            <a:ext cx="552202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31273" y="2291954"/>
            <a:ext cx="5533901" cy="118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07522" y="4987632"/>
            <a:ext cx="5569527" cy="11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0" y="192088"/>
            <a:ext cx="10287000" cy="12938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46756" y="228600"/>
            <a:ext cx="997937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Convincing others that you can estimate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true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mean </a:t>
            </a:r>
            <a:r>
              <a:rPr lang="en-US" sz="3200" b="1" i="1" u="sng" dirty="0" smtClean="0">
                <a:solidFill>
                  <a:srgbClr val="7030A0"/>
                </a:solidFill>
                <a:cs typeface="Arial" charset="0"/>
              </a:rPr>
              <a:t>LR </a:t>
            </a:r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with </a:t>
            </a:r>
            <a:r>
              <a:rPr lang="en-US" sz="3200" dirty="0" smtClean="0">
                <a:solidFill>
                  <a:srgbClr val="003366"/>
                </a:solidFill>
                <a:cs typeface="Arial" charset="0"/>
              </a:rPr>
              <a:t>confidence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92685" y="3796411"/>
            <a:ext cx="35061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7030A0"/>
                </a:solidFill>
              </a:rPr>
              <a:t>The mean LR is statistically significantly larger than 3</a:t>
            </a:r>
          </a:p>
          <a:p>
            <a:pPr algn="ctr"/>
            <a:r>
              <a:rPr lang="en-US" sz="2000" b="0" dirty="0" smtClean="0">
                <a:solidFill>
                  <a:srgbClr val="7030A0"/>
                </a:solidFill>
              </a:rPr>
              <a:t>(</a:t>
            </a:r>
            <a:r>
              <a:rPr lang="en-US" sz="2000" b="0" dirty="0" smtClean="0">
                <a:solidFill>
                  <a:srgbClr val="7030A0"/>
                </a:solidFill>
              </a:rPr>
              <a:t>(</a:t>
            </a:r>
            <a:r>
              <a:rPr lang="en-US" sz="2000" b="0" dirty="0" smtClean="0">
                <a:solidFill>
                  <a:srgbClr val="7030A0"/>
                </a:solidFill>
              </a:rPr>
              <a:t>p-value=0.0228) using an upper 1-sided </a:t>
            </a:r>
            <a:r>
              <a:rPr lang="en-US" sz="2000" b="0" i="1" dirty="0" smtClean="0">
                <a:solidFill>
                  <a:srgbClr val="7030A0"/>
                </a:solidFill>
              </a:rPr>
              <a:t>t</a:t>
            </a:r>
            <a:r>
              <a:rPr lang="en-US" sz="2000" b="0" dirty="0" smtClean="0">
                <a:solidFill>
                  <a:srgbClr val="7030A0"/>
                </a:solidFill>
              </a:rPr>
              <a:t>-test with </a:t>
            </a:r>
            <a:r>
              <a:rPr lang="en-US" sz="2000" b="0" dirty="0" err="1" smtClean="0">
                <a:solidFill>
                  <a:srgbClr val="7030A0"/>
                </a:solidFill>
              </a:rPr>
              <a:t>df</a:t>
            </a:r>
            <a:r>
              <a:rPr lang="en-US" sz="2000" b="0" dirty="0" smtClean="0">
                <a:solidFill>
                  <a:srgbClr val="7030A0"/>
                </a:solidFill>
              </a:rPr>
              <a:t>=2)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How many coupons? experiments?</a:t>
            </a:r>
            <a:endParaRPr lang="en-US" sz="3200" dirty="0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69622" y="2565832"/>
          <a:ext cx="8153402" cy="3701168"/>
        </p:xfrm>
        <a:graphic>
          <a:graphicData uri="http://schemas.openxmlformats.org/drawingml/2006/table">
            <a:tbl>
              <a:tblPr/>
              <a:tblGrid>
                <a:gridCol w="3921493"/>
                <a:gridCol w="1175011"/>
                <a:gridCol w="954696"/>
                <a:gridCol w="1091082"/>
                <a:gridCol w="1011120"/>
              </a:tblGrid>
              <a:tr h="40417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</a:t>
                      </a:r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control </a:t>
                      </a:r>
                      <a:r>
                        <a:rPr lang="en-US" sz="24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coupons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US" sz="2400" b="0" i="0" u="none" strike="noStrike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n</a:t>
                      </a:r>
                      <a:r>
                        <a:rPr lang="en-US" sz="2400" b="0" i="0" u="none" strike="noStrike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c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):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B050"/>
                          </a:solidFill>
                          <a:latin typeface="Arial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022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</a:t>
                      </a:r>
                      <a:r>
                        <a:rPr lang="en-US" sz="2400" b="0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treated </a:t>
                      </a:r>
                      <a:r>
                        <a:rPr lang="en-US" sz="2400" b="0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coupons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US" sz="2400" b="0" i="0" u="none" strike="noStrike" dirty="0" err="1" smtClean="0">
                          <a:solidFill>
                            <a:srgbClr val="7030A0"/>
                          </a:solidFill>
                          <a:latin typeface="Arial"/>
                        </a:rPr>
                        <a:t>n</a:t>
                      </a:r>
                      <a:r>
                        <a:rPr lang="en-US" sz="2400" b="0" i="0" u="none" strike="noStrike" baseline="-25000" dirty="0" err="1" smtClean="0">
                          <a:solidFill>
                            <a:srgbClr val="7030A0"/>
                          </a:solidFill>
                          <a:latin typeface="Arial"/>
                        </a:rPr>
                        <a:t>d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):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experiments (m)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8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5814144" y="1945471"/>
            <a:ext cx="61913" cy="3333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600" b="0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5876057" y="1954996"/>
            <a:ext cx="92075" cy="407987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600" b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5979244" y="1264433"/>
            <a:ext cx="119063" cy="10985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600" b="0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370833" y="1801889"/>
            <a:ext cx="6886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600" b="0" dirty="0" err="1" smtClean="0">
                <a:solidFill>
                  <a:srgbClr val="00B050"/>
                </a:solidFill>
                <a:latin typeface="Arial"/>
              </a:rPr>
              <a:t>n</a:t>
            </a:r>
            <a:r>
              <a:rPr lang="en-US" sz="1600" b="0" baseline="-25000" dirty="0" err="1" smtClean="0">
                <a:solidFill>
                  <a:srgbClr val="00B050"/>
                </a:solidFill>
                <a:latin typeface="Arial"/>
              </a:rPr>
              <a:t>c</a:t>
            </a:r>
            <a:r>
              <a:rPr lang="en-US" sz="1600" b="0" dirty="0" smtClean="0">
                <a:cs typeface="Arial" charset="0"/>
              </a:rPr>
              <a:t> • m</a:t>
            </a:r>
            <a:endParaRPr lang="en-US" sz="1600" b="0" dirty="0">
              <a:cs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242769" y="1704622"/>
            <a:ext cx="963442" cy="3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1"/>
          </p:cNvCxnSpPr>
          <p:nvPr/>
        </p:nvCxnSpPr>
        <p:spPr>
          <a:xfrm flipV="1">
            <a:off x="6098307" y="1258784"/>
            <a:ext cx="3853182" cy="5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9517632" y="1771373"/>
            <a:ext cx="129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600" b="0" dirty="0" smtClean="0">
                <a:cs typeface="Arial" charset="0"/>
              </a:rPr>
              <a:t>m</a:t>
            </a:r>
            <a:endParaRPr lang="en-US" sz="1600" b="0" dirty="0"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143864" y="1677711"/>
            <a:ext cx="807330" cy="43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01484" y="1341345"/>
            <a:ext cx="153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B050"/>
                </a:solidFill>
              </a:rPr>
              <a:t>.</a:t>
            </a:r>
            <a:r>
              <a:rPr lang="en-US" sz="1600" b="0" dirty="0" smtClean="0">
                <a:solidFill>
                  <a:srgbClr val="00B050"/>
                </a:solidFill>
              </a:rPr>
              <a:t>00693</a:t>
            </a:r>
            <a:endParaRPr lang="en-US" sz="1600" b="0" dirty="0">
              <a:solidFill>
                <a:srgbClr val="00B050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8750753" y="1557943"/>
            <a:ext cx="1683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cs typeface="Arial" charset="0"/>
              </a:rPr>
              <a:t>+</a:t>
            </a:r>
            <a:endParaRPr lang="en-US" sz="1600" b="0" dirty="0"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31169" y="1335699"/>
            <a:ext cx="955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7030A0"/>
                </a:solidFill>
              </a:rPr>
              <a:t>.</a:t>
            </a:r>
            <a:r>
              <a:rPr lang="en-US" sz="1600" b="0" dirty="0" smtClean="0">
                <a:solidFill>
                  <a:srgbClr val="7030A0"/>
                </a:solidFill>
              </a:rPr>
              <a:t>08771</a:t>
            </a:r>
            <a:endParaRPr lang="en-US" sz="1600" b="0" dirty="0">
              <a:solidFill>
                <a:srgbClr val="7030A0"/>
              </a:solidFill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7821546" y="1796243"/>
            <a:ext cx="6460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 err="1" smtClean="0">
                <a:solidFill>
                  <a:srgbClr val="7030A0"/>
                </a:solidFill>
                <a:latin typeface="Arial"/>
              </a:rPr>
              <a:t>n</a:t>
            </a:r>
            <a:r>
              <a:rPr lang="en-US" sz="1600" b="0" baseline="-25000" dirty="0" err="1" smtClean="0">
                <a:solidFill>
                  <a:srgbClr val="7030A0"/>
                </a:solidFill>
                <a:latin typeface="Arial"/>
              </a:rPr>
              <a:t>d</a:t>
            </a:r>
            <a:r>
              <a:rPr lang="en-US" sz="1600" b="0" dirty="0" smtClean="0">
                <a:cs typeface="Arial" charset="0"/>
              </a:rPr>
              <a:t> • m</a:t>
            </a:r>
            <a:endParaRPr lang="en-US" sz="1600" b="0" dirty="0">
              <a:cs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34925" y="1702581"/>
            <a:ext cx="1002936" cy="20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93640" y="1346988"/>
            <a:ext cx="153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7030A0"/>
                </a:solidFill>
              </a:rPr>
              <a:t>.</a:t>
            </a:r>
            <a:r>
              <a:rPr lang="en-US" sz="1600" b="0" dirty="0" smtClean="0">
                <a:solidFill>
                  <a:srgbClr val="7030A0"/>
                </a:solidFill>
              </a:rPr>
              <a:t>01405</a:t>
            </a:r>
            <a:endParaRPr lang="en-US" sz="1600" b="0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311680" y="1563586"/>
            <a:ext cx="1683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cs typeface="Arial" charset="0"/>
              </a:rPr>
              <a:t>+</a:t>
            </a:r>
            <a:endParaRPr lang="en-US" sz="1600" b="0" dirty="0">
              <a:cs typeface="Arial" charset="0"/>
            </a:endParaRPr>
          </a:p>
        </p:txBody>
      </p:sp>
      <p:sp>
        <p:nvSpPr>
          <p:cNvPr id="26" name="TextBox 41"/>
          <p:cNvSpPr txBox="1">
            <a:spLocks noChangeArrowheads="1"/>
          </p:cNvSpPr>
          <p:nvPr/>
        </p:nvSpPr>
        <p:spPr bwMode="auto">
          <a:xfrm>
            <a:off x="133031" y="1573721"/>
            <a:ext cx="5947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smtClean="0">
                <a:cs typeface="Arial" charset="0"/>
              </a:rPr>
              <a:t>margin of error= </a:t>
            </a:r>
            <a:r>
              <a:rPr lang="en-US" sz="2000" b="0" dirty="0" smtClean="0">
                <a:cs typeface="Arial" charset="0"/>
              </a:rPr>
              <a:t>t</a:t>
            </a:r>
            <a:r>
              <a:rPr lang="en-US" sz="2000" b="0" baseline="-25000" dirty="0" smtClean="0">
                <a:cs typeface="Arial" charset="0"/>
              </a:rPr>
              <a:t>m-1 </a:t>
            </a:r>
            <a:r>
              <a:rPr lang="en-US" sz="2000" b="0" dirty="0" smtClean="0">
                <a:cs typeface="Arial" charset="0"/>
              </a:rPr>
              <a:t>x 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0.3068/     </a:t>
            </a:r>
            <a:r>
              <a:rPr lang="en-US" sz="2000" b="0" dirty="0" smtClean="0">
                <a:cs typeface="Arial" charset="0"/>
              </a:rPr>
              <a:t>=</a:t>
            </a:r>
            <a:r>
              <a:rPr lang="en-US" sz="2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t</a:t>
            </a:r>
            <a:r>
              <a:rPr lang="en-US" sz="2000" b="0" baseline="-25000" dirty="0" smtClean="0">
                <a:cs typeface="Arial" charset="0"/>
              </a:rPr>
              <a:t>m-1</a:t>
            </a:r>
            <a:r>
              <a:rPr lang="en-US" sz="2000" b="0" dirty="0" smtClean="0">
                <a:cs typeface="Arial" charset="0"/>
              </a:rPr>
              <a:t> </a:t>
            </a:r>
            <a:r>
              <a:rPr lang="en-US" sz="2000" b="0" dirty="0" smtClean="0">
                <a:cs typeface="Arial" charset="0"/>
              </a:rPr>
              <a:t>x </a:t>
            </a:r>
            <a:endParaRPr lang="en-US" sz="2000" b="0" dirty="0">
              <a:cs typeface="Arial" charset="0"/>
            </a:endParaRPr>
          </a:p>
        </p:txBody>
      </p:sp>
      <p:grpSp>
        <p:nvGrpSpPr>
          <p:cNvPr id="27" name="Group 28"/>
          <p:cNvGrpSpPr/>
          <p:nvPr/>
        </p:nvGrpSpPr>
        <p:grpSpPr>
          <a:xfrm>
            <a:off x="4168244" y="1673453"/>
            <a:ext cx="371700" cy="323471"/>
            <a:chOff x="5935740" y="4735534"/>
            <a:chExt cx="315258" cy="425368"/>
          </a:xfrm>
        </p:grpSpPr>
        <p:grpSp>
          <p:nvGrpSpPr>
            <p:cNvPr id="28" name="Group 23"/>
            <p:cNvGrpSpPr/>
            <p:nvPr/>
          </p:nvGrpSpPr>
          <p:grpSpPr>
            <a:xfrm>
              <a:off x="5935740" y="4735534"/>
              <a:ext cx="312235" cy="407286"/>
              <a:chOff x="5935737" y="4044270"/>
              <a:chExt cx="1907013" cy="1098550"/>
            </a:xfrm>
          </p:grpSpPr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flipV="1">
                <a:off x="5935737" y="4725308"/>
                <a:ext cx="61913" cy="3333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>
                <a:off x="5997650" y="4734833"/>
                <a:ext cx="92075" cy="407987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V="1">
                <a:off x="6100837" y="4044270"/>
                <a:ext cx="119063" cy="10985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cxnSp>
            <p:nvCxnSpPr>
              <p:cNvPr id="33" name="Straight Connector 32"/>
              <p:cNvCxnSpPr>
                <a:stCxn id="32" idx="1"/>
              </p:cNvCxnSpPr>
              <p:nvPr/>
            </p:nvCxnSpPr>
            <p:spPr>
              <a:xfrm>
                <a:off x="6219897" y="4044270"/>
                <a:ext cx="1622853" cy="341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6038903" y="4756172"/>
              <a:ext cx="212095" cy="404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0" dirty="0" smtClean="0">
                  <a:cs typeface="Arial" charset="0"/>
                </a:rPr>
                <a:t>m</a:t>
              </a:r>
              <a:endParaRPr lang="en-US" sz="2000" b="0" dirty="0">
                <a:cs typeface="Arial" charset="0"/>
              </a:endParaRPr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2386940" y="1413164"/>
            <a:ext cx="2244437" cy="77189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142016" y="5118264"/>
            <a:ext cx="3990130" cy="119940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6" grpId="0"/>
      <p:bldP spid="38" grpId="0" animBg="1"/>
      <p:bldP spid="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92087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1911" y="334963"/>
            <a:ext cx="99455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3366"/>
                </a:solidFill>
              </a:rPr>
              <a:t>Attributes of a </a:t>
            </a:r>
            <a:r>
              <a:rPr lang="en-US" sz="3000" dirty="0" err="1" smtClean="0">
                <a:solidFill>
                  <a:srgbClr val="003366"/>
                </a:solidFill>
              </a:rPr>
              <a:t>Biofilm</a:t>
            </a:r>
            <a:r>
              <a:rPr lang="en-US" sz="3000" dirty="0" smtClean="0">
                <a:solidFill>
                  <a:srgbClr val="003366"/>
                </a:solidFill>
              </a:rPr>
              <a:t> Research Method</a:t>
            </a:r>
            <a:endParaRPr lang="en-US" sz="3000" b="1" dirty="0" smtClean="0">
              <a:solidFill>
                <a:srgbClr val="003366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11393" y="1333828"/>
            <a:ext cx="88249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Relevance 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Reasonableness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Resemblance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Repeatability (intra-laboratory)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Responsiveness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Ruggedness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Reproducibility (inter-laboratory)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92089"/>
            <a:ext cx="10287000" cy="86906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067858" y="1787702"/>
            <a:ext cx="802163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/>
              <a:t>A method should be sensitive enough that it can detect important changes in parameters of interest.</a:t>
            </a:r>
            <a:endParaRPr lang="en-US" sz="1000" b="0" dirty="0" smtClean="0"/>
          </a:p>
          <a:p>
            <a:pPr>
              <a:spcBef>
                <a:spcPct val="50000"/>
              </a:spcBef>
            </a:pPr>
            <a:endParaRPr lang="en-US" sz="2800" b="0" dirty="0" smtClean="0"/>
          </a:p>
          <a:p>
            <a:pPr algn="ctr">
              <a:spcBef>
                <a:spcPct val="50000"/>
              </a:spcBef>
            </a:pPr>
            <a:r>
              <a:rPr lang="en-US" sz="2000" b="0" dirty="0" smtClean="0"/>
              <a:t>Statistical tool: </a:t>
            </a:r>
            <a:r>
              <a:rPr lang="en-US" sz="2000" b="0" i="1" dirty="0" smtClean="0"/>
              <a:t>mixed effects</a:t>
            </a:r>
            <a:r>
              <a:rPr lang="en-US" sz="2000" b="0" dirty="0" smtClean="0"/>
              <a:t> </a:t>
            </a:r>
            <a:r>
              <a:rPr lang="en-US" sz="2000" b="0" dirty="0" smtClean="0"/>
              <a:t>regression or ANOVA        </a:t>
            </a:r>
            <a:r>
              <a:rPr lang="en-US" sz="2000" b="0" dirty="0" smtClean="0"/>
              <a:t>(e.g., repeated measures regression or ANOVA) </a:t>
            </a:r>
            <a:endParaRPr lang="en-US" sz="2000" b="0" dirty="0" smtClean="0"/>
          </a:p>
        </p:txBody>
      </p:sp>
      <p:pic>
        <p:nvPicPr>
          <p:cNvPr id="25606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6450" y="6156325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127000" y="33496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Responsiveness</a:t>
            </a:r>
            <a:endParaRPr lang="en-US" sz="32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36563" y="334963"/>
            <a:ext cx="9461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66"/>
                </a:solidFill>
              </a:rPr>
              <a:t>What is statistical thinking?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291871" y="1271591"/>
            <a:ext cx="8995129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</a:t>
            </a:r>
            <a:r>
              <a:rPr kumimoji="1" lang="en-US" sz="2800" b="0" dirty="0" smtClean="0"/>
              <a:t>Data  </a:t>
            </a:r>
            <a:r>
              <a:rPr kumimoji="1" lang="en-US" sz="2000" b="0" dirty="0" smtClean="0"/>
              <a:t>(pixel intensity in an image? </a:t>
            </a:r>
            <a:r>
              <a:rPr kumimoji="1" lang="en-US" sz="2000" b="0" dirty="0" smtClean="0"/>
              <a:t> 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	 </a:t>
            </a:r>
            <a:r>
              <a:rPr kumimoji="1" lang="en-US" sz="2000" b="0" dirty="0" smtClean="0"/>
              <a:t>     </a:t>
            </a:r>
            <a:r>
              <a:rPr kumimoji="1" lang="en-US" sz="2000" b="0" dirty="0" smtClean="0"/>
              <a:t>Number of phyla detected by a molecular method?  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	 </a:t>
            </a:r>
            <a:r>
              <a:rPr kumimoji="1" lang="en-US" sz="2000" b="0" dirty="0" smtClean="0"/>
              <a:t>     </a:t>
            </a:r>
            <a:r>
              <a:rPr kumimoji="1" lang="en-US" sz="2000" b="0" dirty="0" smtClean="0"/>
              <a:t>Length of time to some event?  Infected or not?</a:t>
            </a:r>
            <a:endParaRPr kumimoji="1" lang="en-US" sz="2000" b="0" dirty="0" smtClean="0"/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                </a:t>
            </a:r>
            <a:r>
              <a:rPr kumimoji="1" lang="en-US" sz="2000" b="0" dirty="0" smtClean="0"/>
              <a:t> CFUs </a:t>
            </a:r>
            <a:r>
              <a:rPr kumimoji="1" lang="en-US" sz="2000" b="0" dirty="0" smtClean="0"/>
              <a:t>from viable plate counts?)</a:t>
            </a:r>
            <a:endParaRPr kumimoji="1" lang="en-US" sz="2800" b="0" i="1" dirty="0"/>
          </a:p>
          <a:p>
            <a:endParaRPr kumimoji="1" lang="en-US" sz="2800" b="0" i="1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</a:t>
            </a:r>
            <a:r>
              <a:rPr kumimoji="1" lang="en-US" sz="2800" b="0" dirty="0" smtClean="0"/>
              <a:t>Experimental Design </a:t>
            </a:r>
          </a:p>
          <a:p>
            <a:pPr lvl="1">
              <a:buClr>
                <a:srgbClr val="000066"/>
              </a:buClr>
            </a:pPr>
            <a:r>
              <a:rPr kumimoji="1" lang="en-US" sz="2800" b="0" dirty="0" smtClean="0"/>
              <a:t>	</a:t>
            </a:r>
            <a:r>
              <a:rPr kumimoji="1" lang="en-US" sz="2000" b="0" dirty="0" smtClean="0"/>
              <a:t>- controls </a:t>
            </a:r>
            <a:r>
              <a:rPr kumimoji="1" lang="en-US" sz="2000" b="0" dirty="0" smtClean="0"/>
              <a:t>(positive and/or negative?)</a:t>
            </a:r>
            <a:endParaRPr kumimoji="1" lang="en-US" sz="2000" b="0" dirty="0" smtClean="0"/>
          </a:p>
          <a:p>
            <a:pPr lvl="1">
              <a:buClr>
                <a:srgbClr val="000066"/>
              </a:buClr>
            </a:pPr>
            <a:r>
              <a:rPr kumimoji="1" lang="en-US" sz="2000" b="0" dirty="0" smtClean="0"/>
              <a:t>	- randomization</a:t>
            </a:r>
          </a:p>
          <a:p>
            <a:pPr lvl="1">
              <a:buClr>
                <a:srgbClr val="000066"/>
              </a:buClr>
            </a:pPr>
            <a:r>
              <a:rPr kumimoji="1" lang="en-US" sz="2000" b="0" dirty="0" smtClean="0"/>
              <a:t>	- replication (How many </a:t>
            </a:r>
            <a:r>
              <a:rPr kumimoji="1" lang="en-US" sz="2000" b="0" dirty="0" smtClean="0"/>
              <a:t>repeats in each experiment?  				Number of experiments</a:t>
            </a:r>
            <a:r>
              <a:rPr kumimoji="1" lang="en-US" sz="2000" b="0" dirty="0" smtClean="0"/>
              <a:t>? </a:t>
            </a:r>
            <a:r>
              <a:rPr kumimoji="1" lang="en-US" sz="2000" b="0" dirty="0" smtClean="0"/>
              <a:t>technicians?)</a:t>
            </a:r>
            <a:endParaRPr kumimoji="1" lang="en-US" sz="2800" b="0" dirty="0"/>
          </a:p>
          <a:p>
            <a:endParaRPr kumimoji="1" lang="en-US" sz="2800" b="0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</a:t>
            </a:r>
            <a:r>
              <a:rPr kumimoji="1" lang="en-US" sz="2800" b="0" dirty="0" smtClean="0"/>
              <a:t>Estimation and variance assessment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	- What statistical model to use?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	</a:t>
            </a:r>
            <a:r>
              <a:rPr kumimoji="1" lang="en-US" sz="2000" b="0" dirty="0" smtClean="0"/>
              <a:t>- What summary statistics to report?</a:t>
            </a:r>
            <a:endParaRPr kumimoji="1" lang="en-US" sz="2000" b="0" dirty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:\SBM\Myles Perkins\MBEC\IMG_4452.jpg"/>
          <p:cNvPicPr>
            <a:picLocks noChangeAspect="1" noChangeArrowheads="1"/>
          </p:cNvPicPr>
          <p:nvPr/>
        </p:nvPicPr>
        <p:blipFill>
          <a:blip r:embed="rId3" cstate="print"/>
          <a:srcRect b="5859"/>
          <a:stretch>
            <a:fillRect/>
          </a:stretch>
        </p:blipFill>
        <p:spPr bwMode="auto">
          <a:xfrm>
            <a:off x="546249" y="916688"/>
            <a:ext cx="9132129" cy="5612896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92089"/>
            <a:ext cx="10287000" cy="7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10287000" cy="17852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7000" y="21621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Responsiveness Example</a:t>
            </a:r>
            <a:endParaRPr lang="en-US" sz="2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854999" y="855036"/>
          <a:ext cx="8453127" cy="4240110"/>
        </p:xfrm>
        <a:graphic>
          <a:graphicData uri="http://schemas.openxmlformats.org/presentationml/2006/ole">
            <p:oleObj spid="_x0000_s3073" name="Graph" r:id="rId4" imgW="7315200" imgH="3657600" progId="MtbGraph.Document.16">
              <p:embed/>
            </p:oleObj>
          </a:graphicData>
        </a:graphic>
      </p:graphicFrame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92089"/>
            <a:ext cx="10287000" cy="86906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127000" y="33496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Responsiveness: </a:t>
            </a:r>
            <a:r>
              <a:rPr lang="en-US" sz="2000" dirty="0" smtClean="0">
                <a:solidFill>
                  <a:srgbClr val="003366"/>
                </a:solidFill>
              </a:rPr>
              <a:t>to changes in treatment concentration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647" y="4966381"/>
            <a:ext cx="805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This</a:t>
            </a:r>
            <a:r>
              <a:rPr lang="en-US" b="0" dirty="0" smtClean="0">
                <a:solidFill>
                  <a:srgbClr val="7030A0"/>
                </a:solidFill>
              </a:rPr>
              <a:t> </a:t>
            </a:r>
            <a:r>
              <a:rPr lang="en-US" b="0" i="1" dirty="0" smtClean="0">
                <a:solidFill>
                  <a:srgbClr val="7030A0"/>
                </a:solidFill>
              </a:rPr>
              <a:t>dose-response </a:t>
            </a:r>
            <a:r>
              <a:rPr lang="en-US" b="0" i="1" dirty="0" smtClean="0">
                <a:solidFill>
                  <a:srgbClr val="7030A0"/>
                </a:solidFill>
              </a:rPr>
              <a:t>curve</a:t>
            </a:r>
            <a:r>
              <a:rPr lang="en-US" b="0" i="1" dirty="0" smtClean="0">
                <a:solidFill>
                  <a:srgbClr val="00B0F0"/>
                </a:solidFill>
              </a:rPr>
              <a:t> </a:t>
            </a:r>
            <a:r>
              <a:rPr lang="en-US" b="0" dirty="0" smtClean="0"/>
              <a:t>can be simply </a:t>
            </a:r>
          </a:p>
          <a:p>
            <a:pPr algn="ctr"/>
            <a:r>
              <a:rPr lang="en-US" b="0" dirty="0" smtClean="0"/>
              <a:t>(but not exactly) represented by a line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140" y="5795656"/>
            <a:ext cx="902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Stat Model: repeated measures (within each experiment) regression with disinfectant concentration as the covariate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63766" y="4224841"/>
            <a:ext cx="377776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LR = -0.4513 + .</a:t>
            </a:r>
            <a:r>
              <a:rPr lang="en-US" sz="1600" dirty="0" smtClean="0"/>
              <a:t>9389*</a:t>
            </a:r>
            <a:r>
              <a:rPr lang="en-US" sz="1600" dirty="0" err="1" smtClean="0"/>
              <a:t>DisConc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92089"/>
            <a:ext cx="10287000" cy="7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10287000" cy="17852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7000" y="21621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Responsiveness Example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8" name="Picture 45" descr="Photo 1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8247" y="1106421"/>
            <a:ext cx="3694113" cy="52657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808" y="1045029"/>
            <a:ext cx="8425542" cy="421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92089"/>
            <a:ext cx="10287000" cy="86906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127000" y="33496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Responsiveness: </a:t>
            </a:r>
            <a:r>
              <a:rPr lang="en-US" sz="2000" dirty="0" smtClean="0">
                <a:solidFill>
                  <a:srgbClr val="003366"/>
                </a:solidFill>
              </a:rPr>
              <a:t>to different treatments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2522" y="5405756"/>
            <a:ext cx="805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Comparing </a:t>
            </a:r>
            <a:r>
              <a:rPr lang="en-US" b="0" dirty="0" smtClean="0">
                <a:solidFill>
                  <a:srgbClr val="7030A0"/>
                </a:solidFill>
              </a:rPr>
              <a:t>mean LRs </a:t>
            </a:r>
            <a:r>
              <a:rPr lang="en-US" b="0" dirty="0" smtClean="0"/>
              <a:t>in side-by-tests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92089"/>
            <a:ext cx="10287000" cy="86906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127000" y="334963"/>
            <a:ext cx="1000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3366"/>
                </a:solidFill>
              </a:rPr>
              <a:t>Responsiveness: </a:t>
            </a:r>
            <a:r>
              <a:rPr lang="en-US" sz="2000" dirty="0" smtClean="0">
                <a:solidFill>
                  <a:srgbClr val="003366"/>
                </a:solidFill>
              </a:rPr>
              <a:t>to different treatments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2522" y="4717006"/>
            <a:ext cx="805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Comparing </a:t>
            </a:r>
            <a:r>
              <a:rPr lang="en-US" b="0" dirty="0" smtClean="0">
                <a:solidFill>
                  <a:srgbClr val="7030A0"/>
                </a:solidFill>
              </a:rPr>
              <a:t>mean LRs </a:t>
            </a:r>
            <a:r>
              <a:rPr lang="en-US" b="0" dirty="0" smtClean="0"/>
              <a:t>in side-by-tests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140" y="5558156"/>
            <a:ext cx="902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Stat Model: repeated measures (within each experiment) ANOVA with fixed effect due to type of medical device</a:t>
            </a:r>
            <a:endParaRPr lang="en-US" sz="20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5629" y="1980435"/>
          <a:ext cx="4598460" cy="2299208"/>
        </p:xfrm>
        <a:graphic>
          <a:graphicData uri="http://schemas.openxmlformats.org/drawingml/2006/table">
            <a:tbl>
              <a:tblPr/>
              <a:tblGrid>
                <a:gridCol w="914402"/>
                <a:gridCol w="682902"/>
                <a:gridCol w="505813"/>
                <a:gridCol w="505813"/>
                <a:gridCol w="505813"/>
                <a:gridCol w="562014"/>
                <a:gridCol w="505813"/>
                <a:gridCol w="415890"/>
              </a:tblGrid>
              <a:tr h="347980"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Medical Device Efficacy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9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Medical Device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Mean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Significant Groups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1.599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1.749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00FF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00FF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2.303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FF"/>
                          </a:highlight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FF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2.368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FF"/>
                          </a:highlight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00FF"/>
                          </a:highlight>
                          <a:latin typeface="Calibri"/>
                          <a:ea typeface="Calibri"/>
                          <a:cs typeface="Times New Roman"/>
                        </a:rPr>
                        <a:t>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FF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FF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2.519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FF"/>
                          </a:highlight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00FF"/>
                          </a:highlight>
                          <a:latin typeface="Calibri"/>
                          <a:ea typeface="Calibri"/>
                          <a:cs typeface="Times New Roman"/>
                        </a:rPr>
                        <a:t>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808000"/>
                          </a:highlight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808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3.067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FF"/>
                          </a:highlight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808000"/>
                          </a:highlight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C0C0C0"/>
                          </a:highlight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2.690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FF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00FF"/>
                          </a:highlight>
                          <a:latin typeface="Calibri"/>
                          <a:ea typeface="Calibri"/>
                          <a:cs typeface="Times New Roman"/>
                        </a:rPr>
                        <a:t>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808000"/>
                          </a:highlight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C0C0C0"/>
                          </a:highlight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2.915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FF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00FF"/>
                          </a:highlight>
                          <a:latin typeface="Calibri"/>
                          <a:ea typeface="Calibri"/>
                          <a:cs typeface="Times New Roman"/>
                        </a:rPr>
                        <a:t>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808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C0C0C0"/>
                          </a:highlight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3394075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213266" y="2122269"/>
          <a:ext cx="4424054" cy="2176598"/>
        </p:xfrm>
        <a:graphic>
          <a:graphicData uri="http://schemas.openxmlformats.org/drawingml/2006/table">
            <a:tbl>
              <a:tblPr/>
              <a:tblGrid>
                <a:gridCol w="762252"/>
                <a:gridCol w="672576"/>
                <a:gridCol w="717414"/>
                <a:gridCol w="567953"/>
                <a:gridCol w="538061"/>
                <a:gridCol w="597845"/>
                <a:gridCol w="567953"/>
              </a:tblGrid>
              <a:tr h="359572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P-values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0.9587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0.4307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0.9994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0.2477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0.8796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0.9950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0.0154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0.8835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0.2933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0.0065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0.0049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0.0550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00FF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0.0002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0.3297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0.0002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0.0001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FF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0.0132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0.1401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0.1467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0.0003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00FFFF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0.0018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0.0869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highlight>
                            <a:srgbClr val="808000"/>
                          </a:highlight>
                          <a:latin typeface="Calibri"/>
                          <a:ea typeface="Calibri"/>
                          <a:cs typeface="Times New Roman"/>
                        </a:rPr>
                        <a:t>0.0193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0.9992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highlight>
                          <a:srgbClr val="00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192089"/>
            <a:ext cx="10287000" cy="57980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95275" y="177213"/>
            <a:ext cx="98313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3366"/>
                </a:solidFill>
              </a:rPr>
              <a:t>Summary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2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6217" y="782354"/>
            <a:ext cx="10002033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</a:t>
            </a:r>
            <a:r>
              <a:rPr kumimoji="1" lang="en-US" sz="2000" b="0" dirty="0" smtClean="0"/>
              <a:t>Good experiments use </a:t>
            </a:r>
            <a:r>
              <a:rPr kumimoji="1" lang="en-US" sz="2000" b="0" dirty="0" smtClean="0">
                <a:solidFill>
                  <a:srgbClr val="00B050"/>
                </a:solidFill>
              </a:rPr>
              <a:t>controls</a:t>
            </a:r>
            <a:r>
              <a:rPr kumimoji="1" lang="en-US" sz="2000" b="0" dirty="0" smtClean="0"/>
              <a:t>, randomization where possible, and 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   sufficient replication.</a:t>
            </a:r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endParaRPr kumimoji="1" lang="en-US" sz="2000" b="0" dirty="0" smtClean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 b="0" dirty="0" smtClean="0"/>
              <a:t> </a:t>
            </a:r>
            <a:r>
              <a:rPr kumimoji="1" lang="en-US" sz="2000" b="0" dirty="0" smtClean="0"/>
              <a:t>Even </a:t>
            </a:r>
            <a:r>
              <a:rPr kumimoji="1" lang="en-US" sz="2000" b="0" dirty="0" smtClean="0"/>
              <a:t>though </a:t>
            </a:r>
            <a:r>
              <a:rPr kumimoji="1" lang="en-US" sz="2000" b="0" dirty="0" err="1" smtClean="0"/>
              <a:t>biofilms</a:t>
            </a:r>
            <a:r>
              <a:rPr kumimoji="1" lang="en-US" sz="2000" b="0" dirty="0" smtClean="0"/>
              <a:t> are complicated, it is feasible to develop </a:t>
            </a:r>
            <a:r>
              <a:rPr kumimoji="1" lang="en-US" sz="2000" b="0" dirty="0" err="1" smtClean="0"/>
              <a:t>biofilm</a:t>
            </a:r>
            <a:r>
              <a:rPr kumimoji="1" lang="en-US" sz="2000" b="0" dirty="0" smtClean="0"/>
              <a:t>   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 </a:t>
            </a:r>
            <a:r>
              <a:rPr kumimoji="1" lang="en-US" sz="2000" b="0" dirty="0" smtClean="0"/>
              <a:t>   methods </a:t>
            </a:r>
            <a:r>
              <a:rPr kumimoji="1" lang="en-US" sz="2000" b="0" dirty="0" smtClean="0"/>
              <a:t>that meet the “Seven R” </a:t>
            </a:r>
            <a:r>
              <a:rPr kumimoji="1" lang="en-US" sz="2000" b="0" dirty="0" smtClean="0"/>
              <a:t>criteria: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	</a:t>
            </a:r>
            <a:r>
              <a:rPr kumimoji="1" lang="en-US" sz="2000" b="0" dirty="0" smtClean="0"/>
              <a:t>- Assess </a:t>
            </a:r>
            <a:r>
              <a:rPr kumimoji="1" lang="en-US" sz="2000" b="0" u="sng" dirty="0" smtClean="0"/>
              <a:t>Resemblance</a:t>
            </a:r>
            <a:r>
              <a:rPr kumimoji="1" lang="en-US" sz="2000" b="0" dirty="0" smtClean="0"/>
              <a:t> by </a:t>
            </a:r>
            <a:r>
              <a:rPr kumimoji="1" lang="en-US" sz="2000" b="0" dirty="0" smtClean="0">
                <a:solidFill>
                  <a:srgbClr val="FF0000"/>
                </a:solidFill>
              </a:rPr>
              <a:t>repeatability </a:t>
            </a:r>
            <a:r>
              <a:rPr kumimoji="1" lang="en-US" sz="2000" b="0" dirty="0" smtClean="0">
                <a:solidFill>
                  <a:srgbClr val="FF0000"/>
                </a:solidFill>
              </a:rPr>
              <a:t>SD</a:t>
            </a:r>
            <a:r>
              <a:rPr kumimoji="1" lang="en-US" sz="2000" b="0" dirty="0" smtClean="0">
                <a:solidFill>
                  <a:srgbClr val="00B050"/>
                </a:solidFill>
              </a:rPr>
              <a:t> </a:t>
            </a:r>
            <a:r>
              <a:rPr kumimoji="1" lang="en-US" sz="2000" b="0" dirty="0" smtClean="0"/>
              <a:t>of the</a:t>
            </a:r>
            <a:r>
              <a:rPr kumimoji="1" lang="en-US" sz="2000" b="0" dirty="0" smtClean="0">
                <a:solidFill>
                  <a:srgbClr val="00B050"/>
                </a:solidFill>
              </a:rPr>
              <a:t> controls</a:t>
            </a:r>
            <a:r>
              <a:rPr kumimoji="1" lang="en-US" sz="2000" b="0" dirty="0" smtClean="0"/>
              <a:t>.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	</a:t>
            </a:r>
            <a:r>
              <a:rPr kumimoji="1" lang="en-US" sz="2000" b="0" dirty="0" smtClean="0"/>
              <a:t>- </a:t>
            </a:r>
            <a:r>
              <a:rPr kumimoji="1" lang="en-US" sz="2000" b="0" dirty="0" smtClean="0"/>
              <a:t>Assess </a:t>
            </a:r>
            <a:r>
              <a:rPr kumimoji="1" lang="en-US" sz="2000" b="0" u="sng" dirty="0" smtClean="0"/>
              <a:t>Repeatability</a:t>
            </a:r>
            <a:r>
              <a:rPr kumimoji="1" lang="en-US" sz="2000" b="0" dirty="0" smtClean="0"/>
              <a:t> by </a:t>
            </a:r>
            <a:r>
              <a:rPr kumimoji="1" lang="en-US" sz="2000" b="0" dirty="0" smtClean="0">
                <a:solidFill>
                  <a:srgbClr val="FF0000"/>
                </a:solidFill>
              </a:rPr>
              <a:t>repeatability </a:t>
            </a:r>
            <a:r>
              <a:rPr kumimoji="1" lang="en-US" sz="2000" b="0" dirty="0" smtClean="0">
                <a:solidFill>
                  <a:srgbClr val="FF0000"/>
                </a:solidFill>
              </a:rPr>
              <a:t>SD </a:t>
            </a:r>
            <a:r>
              <a:rPr kumimoji="1" lang="en-US" sz="2000" b="0" dirty="0" smtClean="0"/>
              <a:t>of the</a:t>
            </a:r>
            <a:r>
              <a:rPr kumimoji="1" lang="en-US" sz="2000" b="0" dirty="0" smtClean="0">
                <a:solidFill>
                  <a:srgbClr val="FF0000"/>
                </a:solidFill>
              </a:rPr>
              <a:t> </a:t>
            </a:r>
            <a:r>
              <a:rPr kumimoji="1" lang="en-US" sz="2000" b="0" dirty="0" smtClean="0">
                <a:solidFill>
                  <a:srgbClr val="7030A0"/>
                </a:solidFill>
              </a:rPr>
              <a:t>response of interest</a:t>
            </a:r>
            <a:r>
              <a:rPr kumimoji="1" lang="en-US" sz="2000" b="0" dirty="0" smtClean="0"/>
              <a:t>.</a:t>
            </a:r>
            <a:endParaRPr kumimoji="1" lang="en-US" sz="2000" b="0" dirty="0" smtClean="0"/>
          </a:p>
          <a:p>
            <a:pPr>
              <a:buClr>
                <a:srgbClr val="000066"/>
              </a:buClr>
            </a:pPr>
            <a:endParaRPr kumimoji="1" lang="en-US" sz="2000" b="0" dirty="0" smtClean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 b="0" dirty="0" smtClean="0"/>
              <a:t> Estimate parameters of interest and assess variance by reporting CIs.</a:t>
            </a:r>
            <a:endParaRPr kumimoji="1" lang="en-US" sz="2000" b="0" dirty="0" smtClean="0"/>
          </a:p>
          <a:p>
            <a:pPr>
              <a:buClr>
                <a:srgbClr val="000066"/>
              </a:buClr>
            </a:pPr>
            <a:endParaRPr kumimoji="1" lang="en-US" sz="2000" b="0" dirty="0" smtClean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 b="0" dirty="0" smtClean="0"/>
              <a:t> To reduce </a:t>
            </a:r>
            <a:r>
              <a:rPr kumimoji="1" lang="en-US" sz="2000" b="0" dirty="0" smtClean="0"/>
              <a:t>variance in estimates, </a:t>
            </a:r>
            <a:r>
              <a:rPr kumimoji="1" lang="en-US" sz="2000" b="0" dirty="0" smtClean="0"/>
              <a:t>invest effort in </a:t>
            </a:r>
            <a:r>
              <a:rPr kumimoji="1" lang="en-US" sz="2000" b="0" u="sng" dirty="0" smtClean="0"/>
              <a:t>conducting more </a:t>
            </a:r>
            <a:endParaRPr kumimoji="1" lang="en-US" sz="2000" b="0" u="sng" dirty="0" smtClean="0"/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 </a:t>
            </a:r>
            <a:r>
              <a:rPr kumimoji="1" lang="en-US" sz="2000" b="0" dirty="0" smtClean="0"/>
              <a:t> </a:t>
            </a:r>
            <a:r>
              <a:rPr kumimoji="1" lang="en-US" sz="2000" b="0" u="sng" dirty="0" smtClean="0"/>
              <a:t>experiments</a:t>
            </a:r>
            <a:r>
              <a:rPr kumimoji="1" lang="en-US" sz="2000" b="0" dirty="0" smtClean="0"/>
              <a:t> instead </a:t>
            </a:r>
            <a:r>
              <a:rPr kumimoji="1" lang="en-US" sz="2000" b="0" dirty="0" smtClean="0"/>
              <a:t>of using more </a:t>
            </a:r>
            <a:r>
              <a:rPr kumimoji="1" lang="en-US" sz="2000" b="0" dirty="0" smtClean="0"/>
              <a:t>repeats </a:t>
            </a:r>
            <a:r>
              <a:rPr kumimoji="1" lang="en-US" sz="2000" b="0" dirty="0" smtClean="0"/>
              <a:t>in </a:t>
            </a:r>
            <a:r>
              <a:rPr kumimoji="1" lang="en-US" sz="2000" b="0" dirty="0" smtClean="0"/>
              <a:t>each experiment.</a:t>
            </a:r>
          </a:p>
          <a:p>
            <a:pPr>
              <a:buClr>
                <a:srgbClr val="000066"/>
              </a:buClr>
            </a:pPr>
            <a:endParaRPr kumimoji="1" lang="en-US" sz="2000" b="0" dirty="0" smtClean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 b="0" dirty="0" smtClean="0"/>
              <a:t> For data analysis across multiple experiments, use</a:t>
            </a:r>
            <a:r>
              <a:rPr kumimoji="1" lang="en-US" sz="2000" b="0" dirty="0" smtClean="0"/>
              <a:t> </a:t>
            </a:r>
            <a:r>
              <a:rPr kumimoji="1" lang="en-US" sz="2000" b="0" i="1" dirty="0" smtClean="0"/>
              <a:t>mixed effects models</a:t>
            </a:r>
            <a:r>
              <a:rPr kumimoji="1" lang="en-US" sz="2000" b="0" dirty="0" smtClean="0"/>
              <a:t> 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   (i.e., models that account for repeated measures from each experiment)</a:t>
            </a:r>
          </a:p>
          <a:p>
            <a:pPr>
              <a:buClr>
                <a:srgbClr val="000066"/>
              </a:buClr>
            </a:pPr>
            <a:r>
              <a:rPr kumimoji="1" lang="en-US" sz="2000" b="0" dirty="0" smtClean="0"/>
              <a:t>  </a:t>
            </a:r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 b="0" dirty="0" smtClean="0"/>
              <a:t>For </a:t>
            </a:r>
            <a:r>
              <a:rPr kumimoji="1" lang="en-US" sz="2000" b="0" dirty="0" smtClean="0"/>
              <a:t>additional statistical resources for </a:t>
            </a:r>
            <a:r>
              <a:rPr kumimoji="1" lang="en-US" sz="2000" b="0" dirty="0" err="1" smtClean="0"/>
              <a:t>biofilm</a:t>
            </a:r>
            <a:r>
              <a:rPr kumimoji="1" lang="en-US" sz="2000" b="0" dirty="0" smtClean="0"/>
              <a:t> methods, check out:    </a:t>
            </a:r>
          </a:p>
          <a:p>
            <a:pPr algn="ctr">
              <a:buClr>
                <a:srgbClr val="000066"/>
              </a:buClr>
            </a:pPr>
            <a:r>
              <a:rPr kumimoji="1" lang="en-US" sz="2000" b="0" dirty="0" smtClean="0">
                <a:solidFill>
                  <a:srgbClr val="003366"/>
                </a:solidFill>
              </a:rPr>
              <a:t> </a:t>
            </a:r>
            <a:r>
              <a:rPr kumimoji="1" lang="en-US" sz="1600" b="0" dirty="0" smtClean="0">
                <a:solidFill>
                  <a:srgbClr val="003366"/>
                </a:solidFill>
              </a:rPr>
              <a:t>       </a:t>
            </a:r>
            <a:r>
              <a:rPr kumimoji="1" lang="en-US" sz="1600" b="0" u="sng" dirty="0" smtClean="0">
                <a:solidFill>
                  <a:srgbClr val="003366"/>
                </a:solidFill>
              </a:rPr>
              <a:t>http://www.biofilm.montana.edu/category/documents/ksa-sm</a:t>
            </a:r>
            <a:endParaRPr kumimoji="1" lang="en-US" sz="1600" b="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rgbClr val="FFF3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-57150"/>
            <a:ext cx="10287000" cy="6364288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88" name="Picture 4" descr="Graph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9563" y="414338"/>
            <a:ext cx="9551987" cy="685800"/>
            <a:chOff x="173" y="261"/>
            <a:chExt cx="5349" cy="432"/>
          </a:xfrm>
        </p:grpSpPr>
        <p:sp>
          <p:nvSpPr>
            <p:cNvPr id="41990" name="Rectangle 6"/>
            <p:cNvSpPr>
              <a:spLocks noChangeArrowheads="1"/>
            </p:cNvSpPr>
            <p:nvPr/>
          </p:nvSpPr>
          <p:spPr bwMode="auto">
            <a:xfrm>
              <a:off x="173" y="261"/>
              <a:ext cx="5349" cy="432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>
              <a:off x="288" y="307"/>
              <a:ext cx="5063" cy="3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3366"/>
                  </a:solidFill>
                </a:rPr>
                <a:t>Any questions?</a:t>
              </a:r>
              <a:endParaRPr lang="en-US" sz="3200" b="1" dirty="0">
                <a:solidFill>
                  <a:srgbClr val="003366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938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020763" y="307975"/>
            <a:ext cx="874395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en-US" sz="3600" u="sng" dirty="0">
                <a:solidFill>
                  <a:srgbClr val="003366"/>
                </a:solidFill>
              </a:rPr>
              <a:t>Why</a:t>
            </a:r>
            <a:r>
              <a:rPr lang="en-US" sz="3600" dirty="0">
                <a:solidFill>
                  <a:srgbClr val="003366"/>
                </a:solidFill>
              </a:rPr>
              <a:t> statistical thinking?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30700" y="1743075"/>
            <a:ext cx="956332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/>
              <a:t> </a:t>
            </a:r>
            <a:r>
              <a:rPr kumimoji="1" lang="en-US" sz="3200" b="0" dirty="0" smtClean="0"/>
              <a:t>Anticipate criticism </a:t>
            </a:r>
            <a:r>
              <a:rPr kumimoji="1" lang="en-US" sz="1600" b="0" dirty="0" smtClean="0"/>
              <a:t>(design method and experiments accordingly)</a:t>
            </a:r>
            <a:endParaRPr kumimoji="1" lang="en-US" sz="1600" b="0" i="1" dirty="0"/>
          </a:p>
          <a:p>
            <a:endParaRPr kumimoji="1" lang="en-US" sz="3200" b="0" i="1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3200" b="0" dirty="0"/>
              <a:t> </a:t>
            </a:r>
            <a:r>
              <a:rPr kumimoji="1" lang="en-US" sz="3200" b="0" dirty="0" smtClean="0"/>
              <a:t>Provide convincing results </a:t>
            </a:r>
            <a:r>
              <a:rPr kumimoji="1" lang="en-US" sz="1600" b="0" dirty="0" smtClean="0"/>
              <a:t>(establish statistical properties)</a:t>
            </a:r>
            <a:endParaRPr kumimoji="1" lang="en-US" sz="1600" b="0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endParaRPr kumimoji="1" lang="en-US" sz="3200" b="0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3200" b="0" dirty="0"/>
              <a:t> Increase </a:t>
            </a:r>
            <a:r>
              <a:rPr kumimoji="1" lang="en-US" sz="3200" b="0" dirty="0" smtClean="0"/>
              <a:t>efficiency </a:t>
            </a:r>
            <a:r>
              <a:rPr kumimoji="1" lang="en-US" sz="1600" b="0" dirty="0" smtClean="0"/>
              <a:t>(conduct the least number of experiments) </a:t>
            </a:r>
            <a:endParaRPr kumimoji="1" lang="en-US" sz="3200" b="0" dirty="0"/>
          </a:p>
          <a:p>
            <a:endParaRPr kumimoji="1" lang="en-US" sz="3200" b="0" dirty="0"/>
          </a:p>
          <a:p>
            <a:pPr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3200" b="0" dirty="0"/>
              <a:t> Improve 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938" y="192088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020763" y="307975"/>
            <a:ext cx="874395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en-US" sz="3600" u="sng" dirty="0">
                <a:solidFill>
                  <a:srgbClr val="003366"/>
                </a:solidFill>
              </a:rPr>
              <a:t>Why</a:t>
            </a:r>
            <a:r>
              <a:rPr lang="en-US" sz="3600" dirty="0">
                <a:solidFill>
                  <a:srgbClr val="003366"/>
                </a:solidFill>
              </a:rPr>
              <a:t> statistical thinking?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377551" y="1496283"/>
            <a:ext cx="7196439" cy="4655134"/>
            <a:chOff x="0" y="-57150"/>
            <a:chExt cx="10287000" cy="6915150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10287000" cy="6858000"/>
            </a:xfrm>
            <a:prstGeom prst="rect">
              <a:avLst/>
            </a:prstGeom>
            <a:solidFill>
              <a:srgbClr val="FFF3D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-57150"/>
              <a:ext cx="10287000" cy="6364288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4" descr="Graphic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0287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09563" y="295280"/>
              <a:ext cx="9551987" cy="868364"/>
              <a:chOff x="173" y="186"/>
              <a:chExt cx="5349" cy="54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173" y="261"/>
                <a:ext cx="5349" cy="432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298" y="186"/>
                <a:ext cx="5063" cy="54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3200" b="1" dirty="0" err="1" smtClean="0">
                    <a:solidFill>
                      <a:srgbClr val="003366"/>
                    </a:solidFill>
                  </a:rPr>
                  <a:t>Biofilm</a:t>
                </a:r>
                <a:r>
                  <a:rPr lang="en-US" sz="3200" b="1" dirty="0" smtClean="0">
                    <a:solidFill>
                      <a:srgbClr val="003366"/>
                    </a:solidFill>
                  </a:rPr>
                  <a:t> </a:t>
                </a:r>
                <a:r>
                  <a:rPr lang="en-US" sz="3200" b="1" dirty="0" smtClean="0">
                    <a:solidFill>
                      <a:srgbClr val="003366"/>
                    </a:solidFill>
                  </a:rPr>
                  <a:t>Methods</a:t>
                </a:r>
                <a:endParaRPr lang="en-US" sz="3200" b="1" dirty="0">
                  <a:solidFill>
                    <a:srgbClr val="003366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92087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1911" y="334963"/>
            <a:ext cx="99455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000" b="1" dirty="0" smtClean="0">
                <a:solidFill>
                  <a:srgbClr val="003366"/>
                </a:solidFill>
              </a:rPr>
              <a:t>Attributes of a </a:t>
            </a:r>
            <a:r>
              <a:rPr lang="en-US" sz="3000" b="1" dirty="0" err="1" smtClean="0">
                <a:solidFill>
                  <a:srgbClr val="003366"/>
                </a:solidFill>
              </a:rPr>
              <a:t>Biofilm</a:t>
            </a:r>
            <a:r>
              <a:rPr lang="en-US" sz="3000" b="1" dirty="0" smtClean="0">
                <a:solidFill>
                  <a:srgbClr val="003366"/>
                </a:solidFill>
              </a:rPr>
              <a:t> </a:t>
            </a:r>
            <a:r>
              <a:rPr lang="en-US" sz="3000" b="1" dirty="0" smtClean="0">
                <a:solidFill>
                  <a:srgbClr val="003366"/>
                </a:solidFill>
              </a:rPr>
              <a:t>Method: Seven R’s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11393" y="1333828"/>
            <a:ext cx="88249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rgbClr val="000000"/>
                </a:solidFill>
              </a:rPr>
              <a:t>Relevance 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Reasonableness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Resemblance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Repeatability (intra-laboratory)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Responsiveness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Ruggedness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Reproducibility (inter-laboratory)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92087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1911" y="334963"/>
            <a:ext cx="99455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000" b="1" dirty="0" smtClean="0">
                <a:solidFill>
                  <a:srgbClr val="003366"/>
                </a:solidFill>
              </a:rPr>
              <a:t>Attributes of a </a:t>
            </a:r>
            <a:r>
              <a:rPr lang="en-US" sz="3000" b="1" dirty="0" err="1" smtClean="0">
                <a:solidFill>
                  <a:srgbClr val="003366"/>
                </a:solidFill>
              </a:rPr>
              <a:t>Biofilm</a:t>
            </a:r>
            <a:r>
              <a:rPr lang="en-US" sz="3000" b="1" dirty="0" smtClean="0">
                <a:solidFill>
                  <a:srgbClr val="003366"/>
                </a:solidFill>
              </a:rPr>
              <a:t> Research Method</a:t>
            </a:r>
            <a:endParaRPr lang="en-US" sz="3000" b="1" dirty="0" smtClean="0">
              <a:solidFill>
                <a:srgbClr val="003366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11393" y="1333828"/>
            <a:ext cx="88249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rgbClr val="000000"/>
                </a:solidFill>
              </a:rPr>
              <a:t>Relevance 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85000"/>
                  </a:schemeClr>
                </a:solidFill>
              </a:rPr>
              <a:t>Reasonableness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Resemblance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Repeatability (intra-laboratory)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Responsiveness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85000"/>
                  </a:schemeClr>
                </a:solidFill>
              </a:rPr>
              <a:t>Ruggedness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85000"/>
                  </a:schemeClr>
                </a:solidFill>
              </a:rPr>
              <a:t> Reproducibility (inter-laboratory)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92087"/>
            <a:ext cx="10287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1911" y="334963"/>
            <a:ext cx="99455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3366"/>
                </a:solidFill>
              </a:rPr>
              <a:t>Attributes of a </a:t>
            </a:r>
            <a:r>
              <a:rPr lang="en-US" sz="3000" dirty="0" err="1" smtClean="0">
                <a:solidFill>
                  <a:srgbClr val="003366"/>
                </a:solidFill>
              </a:rPr>
              <a:t>Biofilm</a:t>
            </a:r>
            <a:r>
              <a:rPr lang="en-US" sz="3000" dirty="0" smtClean="0">
                <a:solidFill>
                  <a:srgbClr val="003366"/>
                </a:solidFill>
              </a:rPr>
              <a:t> Research Method</a:t>
            </a:r>
            <a:endParaRPr lang="en-US" sz="3000" b="1" dirty="0" smtClean="0">
              <a:solidFill>
                <a:srgbClr val="003366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11393" y="1333828"/>
            <a:ext cx="88249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rgbClr val="000000"/>
                </a:solidFill>
              </a:rPr>
              <a:t>Relevance 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rgbClr val="000000"/>
                </a:solidFill>
              </a:rPr>
              <a:t> </a:t>
            </a: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Reasonableness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Resemblance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Repeatability (intra-laboratory)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Responsiveness 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Ruggedness</a:t>
            </a:r>
          </a:p>
          <a:p>
            <a:pPr algn="l"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800" b="0" dirty="0" smtClean="0">
                <a:solidFill>
                  <a:schemeClr val="bg1">
                    <a:lumMod val="75000"/>
                  </a:schemeClr>
                </a:solidFill>
              </a:rPr>
              <a:t> Reproducibility (inter-laboratory)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0287000" cy="2079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8" descr="superman_mai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6124575"/>
            <a:ext cx="4556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5791</TotalTime>
  <Words>2240</Words>
  <Application>Microsoft Office PowerPoint</Application>
  <PresentationFormat>35mm Slides</PresentationFormat>
  <Paragraphs>621</Paragraphs>
  <Slides>46</Slides>
  <Notes>45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Default Design</vt:lpstr>
      <vt:lpstr>Photo Editor Photo</vt:lpstr>
      <vt:lpstr>Minitab 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A standard laboratory method is said to be relevant to a real-world scenario if, given the same inputs, the laboratory outcome is predictive of the real-world outcome.</vt:lpstr>
      <vt:lpstr>Elbow Prosthesis - in vivo study</vt:lpstr>
      <vt:lpstr>Urinary catheter in vivo study</vt:lpstr>
      <vt:lpstr>Urinary Catheter Biofilm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Montana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peg_d</dc:creator>
  <cp:lastModifiedBy>albert.parker</cp:lastModifiedBy>
  <cp:revision>291</cp:revision>
  <dcterms:created xsi:type="dcterms:W3CDTF">2005-11-03T16:15:54Z</dcterms:created>
  <dcterms:modified xsi:type="dcterms:W3CDTF">2012-09-27T22:05:26Z</dcterms:modified>
</cp:coreProperties>
</file>