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3" r:id="rId2"/>
    <p:sldId id="452" r:id="rId3"/>
    <p:sldId id="310" r:id="rId4"/>
    <p:sldId id="517" r:id="rId5"/>
    <p:sldId id="518" r:id="rId6"/>
    <p:sldId id="519" r:id="rId7"/>
    <p:sldId id="520" r:id="rId8"/>
    <p:sldId id="523" r:id="rId9"/>
    <p:sldId id="466" r:id="rId10"/>
    <p:sldId id="522" r:id="rId11"/>
    <p:sldId id="524" r:id="rId12"/>
    <p:sldId id="487" r:id="rId13"/>
    <p:sldId id="531" r:id="rId14"/>
    <p:sldId id="456" r:id="rId15"/>
    <p:sldId id="458" r:id="rId16"/>
    <p:sldId id="460" r:id="rId17"/>
    <p:sldId id="512" r:id="rId18"/>
    <p:sldId id="513" r:id="rId19"/>
    <p:sldId id="469" r:id="rId20"/>
    <p:sldId id="516" r:id="rId21"/>
    <p:sldId id="504" r:id="rId22"/>
    <p:sldId id="505" r:id="rId23"/>
    <p:sldId id="507" r:id="rId24"/>
    <p:sldId id="509" r:id="rId25"/>
    <p:sldId id="510" r:id="rId26"/>
    <p:sldId id="532" r:id="rId27"/>
    <p:sldId id="468" r:id="rId28"/>
    <p:sldId id="530" r:id="rId29"/>
    <p:sldId id="383" r:id="rId30"/>
  </p:sldIdLst>
  <p:sldSz cx="10287000" cy="6858000" type="35mm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CC"/>
    <a:srgbClr val="004F8A"/>
    <a:srgbClr val="000066"/>
    <a:srgbClr val="008000"/>
    <a:srgbClr val="000099"/>
    <a:srgbClr val="CC0000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85841" autoAdjust="0"/>
  </p:normalViewPr>
  <p:slideViewPr>
    <p:cSldViewPr snapToGrid="0">
      <p:cViewPr varScale="1">
        <p:scale>
          <a:sx n="72" d="100"/>
          <a:sy n="72" d="100"/>
        </p:scale>
        <p:origin x="-582" y="-102"/>
      </p:cViewPr>
      <p:guideLst>
        <p:guide orient="horz" pos="493"/>
        <p:guide orient="horz" pos="917"/>
        <p:guide pos="360"/>
        <p:guide pos="6120"/>
        <p:guide pos="9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8" cy="465462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1"/>
            <a:ext cx="3037628" cy="465462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pPr>
              <a:defRPr/>
            </a:pPr>
            <a:fld id="{8EF4BBF3-DB80-4064-BB44-24D0D9E62964}" type="datetimeFigureOut">
              <a:rPr lang="en-US"/>
              <a:pPr>
                <a:defRPr/>
              </a:pPr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34"/>
            <a:ext cx="3037628" cy="465462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3" y="8829334"/>
            <a:ext cx="3037628" cy="465462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pPr>
              <a:defRPr/>
            </a:pPr>
            <a:fld id="{76BD4CB8-15FF-43E6-B34F-02715A32A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8" cy="465462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3" y="1"/>
            <a:ext cx="3037628" cy="465462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pPr>
              <a:defRPr/>
            </a:pPr>
            <a:fld id="{E5294BF7-769D-4D12-BC4B-C0ABF0529296}" type="datetimeFigureOut">
              <a:rPr lang="en-US"/>
              <a:pPr>
                <a:defRPr/>
              </a:pPr>
              <a:t>7/5/2011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696913"/>
            <a:ext cx="52292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5469"/>
            <a:ext cx="5607684" cy="4184343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34"/>
            <a:ext cx="3037628" cy="465462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3" y="8829334"/>
            <a:ext cx="3037628" cy="465462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pPr>
              <a:defRPr/>
            </a:pPr>
            <a:fld id="{EF302F36-80DF-4DDE-BA58-4DF60ED8F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8C41CC-AF6C-4EFE-BCC7-04CB5C36BA1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Subtract the mean for the second</a:t>
            </a:r>
            <a:r>
              <a:rPr lang="en-US" baseline="0" dirty="0" smtClean="0"/>
              <a:t> treatment from the mean for the first treatment.</a:t>
            </a:r>
            <a:r>
              <a:rPr lang="en-US" dirty="0" smtClean="0"/>
              <a:t>  CI conclusion:</a:t>
            </a:r>
            <a:r>
              <a:rPr lang="en-US" baseline="0" dirty="0" smtClean="0"/>
              <a:t> </a:t>
            </a:r>
            <a:r>
              <a:rPr lang="en-US" dirty="0" smtClean="0"/>
              <a:t>The</a:t>
            </a:r>
            <a:r>
              <a:rPr lang="en-US" baseline="0" dirty="0" smtClean="0"/>
              <a:t> data gives us confidence that the true mean difference is between -.254 and .491.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conclusion is stronger!  </a:t>
            </a:r>
            <a:r>
              <a:rPr lang="en-US" dirty="0" err="1" smtClean="0"/>
              <a:t>Absense</a:t>
            </a:r>
            <a:r>
              <a:rPr lang="en-US" baseline="0" dirty="0" smtClean="0"/>
              <a:t> of evidence that there is a difference is not evidence that there is no difference.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idea of equivalence testing has</a:t>
            </a:r>
            <a:r>
              <a:rPr lang="en-US" baseline="0" dirty="0" smtClean="0"/>
              <a:t> been developed and promoted by the FDA and pharmaceutical companies (e.g. 510k submissions for medical devices).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use equivalence tests at the CBE for checking equivalence of </a:t>
            </a:r>
            <a:r>
              <a:rPr lang="en-US" baseline="0" dirty="0" err="1" smtClean="0"/>
              <a:t>inocula</a:t>
            </a:r>
            <a:r>
              <a:rPr lang="en-US" baseline="0" dirty="0" smtClean="0"/>
              <a:t> across </a:t>
            </a:r>
            <a:r>
              <a:rPr lang="en-US" baseline="0" dirty="0" err="1" smtClean="0"/>
              <a:t>mutliple</a:t>
            </a:r>
            <a:r>
              <a:rPr lang="en-US" baseline="0" dirty="0" smtClean="0"/>
              <a:t> methods or experiments.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all do neutralization tests.</a:t>
            </a: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519192-1E42-4C2C-825B-D62D91EB471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ASTM: American Society for Testing and Materials.</a:t>
            </a:r>
          </a:p>
          <a:p>
            <a:endParaRPr lang="en-US" dirty="0" smtClean="0"/>
          </a:p>
          <a:p>
            <a:r>
              <a:rPr lang="en-US" dirty="0" smtClean="0"/>
              <a:t>DI: </a:t>
            </a:r>
            <a:r>
              <a:rPr lang="en-US" dirty="0" err="1" smtClean="0"/>
              <a:t>deionized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only does ASTM 1054-8</a:t>
            </a:r>
            <a:r>
              <a:rPr lang="en-US" baseline="0" dirty="0" smtClean="0"/>
              <a:t> specify the experimental design, but it also specifies that significance tests be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dirty="0" smtClean="0"/>
              <a:t>At the CBE, some researchers have specified that </a:t>
            </a:r>
            <a:r>
              <a:rPr lang="en-US" sz="1200" dirty="0" smtClean="0"/>
              <a:t>mean log density differences up to </a:t>
            </a:r>
            <a:r>
              <a:rPr kumimoji="1" lang="en-US" sz="1200" dirty="0" smtClean="0">
                <a:solidFill>
                  <a:srgbClr val="00B050"/>
                </a:solidFill>
              </a:rPr>
              <a:t>∆ = </a:t>
            </a:r>
            <a:r>
              <a:rPr lang="en-US" sz="1200" dirty="0" smtClean="0">
                <a:solidFill>
                  <a:srgbClr val="00B050"/>
                </a:solidFill>
              </a:rPr>
              <a:t>0.35 </a:t>
            </a:r>
            <a:r>
              <a:rPr lang="en-US" sz="1200" dirty="0" smtClean="0"/>
              <a:t>are to be considered negligible.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2D6D1D-FFC8-40BA-8774-5B2B259E73B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5790"/>
            <a:ext cx="5140960" cy="4183380"/>
          </a:xfrm>
        </p:spPr>
        <p:txBody>
          <a:bodyPr wrap="square" lIns="93814" tIns="46907" rIns="93814" bIns="46907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dirty="0" smtClean="0"/>
              <a:t>Bes sure to explain hor. and vert. axes.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2D6D1D-FFC8-40BA-8774-5B2B259E73B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5790"/>
            <a:ext cx="5140960" cy="4183380"/>
          </a:xfrm>
        </p:spPr>
        <p:txBody>
          <a:bodyPr wrap="square" lIns="93814" tIns="46907" rIns="93814" bIns="46907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example underscores the importance of looking at the data. </a:t>
            </a:r>
          </a:p>
          <a:p>
            <a:endParaRPr lang="en-US" dirty="0" smtClean="0"/>
          </a:p>
          <a:p>
            <a:pPr defTabSz="920801"/>
            <a:r>
              <a:rPr lang="en-US" dirty="0" smtClean="0"/>
              <a:t>Think about this picture for a moment:</a:t>
            </a:r>
            <a:r>
              <a:rPr lang="en-US" baseline="0" dirty="0" smtClean="0"/>
              <a:t> does the picture of the data suggest that the neutralizer neutralizes?  (i.e. that there is a difference on the average between the controls and the cells subjected to the </a:t>
            </a:r>
            <a:r>
              <a:rPr lang="en-US" baseline="0" dirty="0" err="1" smtClean="0"/>
              <a:t>neutalized</a:t>
            </a:r>
            <a:r>
              <a:rPr lang="en-US" baseline="0" dirty="0" smtClean="0"/>
              <a:t> disinfectant?)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Equivalence tests corroborate intuition by penalizing highly variable experimental outcomes.  Significance tests pass a neutralizer because of the highly variable outcome!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this a difficult disinfectant to work with, or was a sloppy</a:t>
            </a:r>
            <a:r>
              <a:rPr lang="en-US" baseline="0" dirty="0" smtClean="0"/>
              <a:t> experiment run?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519192-1E42-4C2C-825B-D62D91EB4710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519192-1E42-4C2C-825B-D62D91EB4710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4E4A39-503E-496B-9DD1-E143B23B159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63B852-C89D-486E-86E2-37A4D39999D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20801" lvl="1" indent="-460400">
              <a:defRPr/>
            </a:pPr>
            <a:r>
              <a:rPr lang="en-US" dirty="0" smtClean="0"/>
              <a:t>Equivalence test hypotheses are “backwards” from significance</a:t>
            </a:r>
            <a:r>
              <a:rPr lang="en-US" baseline="0" dirty="0" smtClean="0"/>
              <a:t> test hypotheses.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scientific</a:t>
            </a:r>
            <a:r>
              <a:rPr lang="en-US" baseline="0" dirty="0" smtClean="0"/>
              <a:t>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researcher chooses</a:t>
            </a:r>
            <a:r>
              <a:rPr lang="en-US" baseline="0" dirty="0" smtClean="0"/>
              <a:t> the level of significance, or the amount of evidence, in order to conclude the difference.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as the researcher chooses the significance level (of</a:t>
            </a:r>
            <a:r>
              <a:rPr lang="en-US" baseline="0" dirty="0" smtClean="0"/>
              <a:t> say 0.05), the researcher also chooses the equivalence level.  </a:t>
            </a:r>
            <a:r>
              <a:rPr lang="en-US" dirty="0" smtClean="0"/>
              <a:t>We have used the value of 0.5 at the CBE.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02F36-80DF-4DDE-BA58-4DF60ED8FA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1525" y="6248400"/>
            <a:ext cx="21431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725" y="6248400"/>
            <a:ext cx="32575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2350" y="6248400"/>
            <a:ext cx="21431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F38C-B393-4D67-80E0-76FAC0B8A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4A4A4"/>
            </a:gs>
            <a:gs pos="50000">
              <a:srgbClr val="FFFFFF"/>
            </a:gs>
            <a:gs pos="100000">
              <a:srgbClr val="A4A4A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55955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291" name="Picture 8" descr="BottomBar-Gra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75425"/>
            <a:ext cx="10287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5"/>
          <p:cNvGrpSpPr>
            <a:grpSpLocks/>
          </p:cNvGrpSpPr>
          <p:nvPr/>
        </p:nvGrpSpPr>
        <p:grpSpPr bwMode="auto">
          <a:xfrm>
            <a:off x="0" y="0"/>
            <a:ext cx="10287000" cy="6877050"/>
            <a:chOff x="0" y="0"/>
            <a:chExt cx="10287001" cy="6877051"/>
          </a:xfrm>
        </p:grpSpPr>
        <p:pic>
          <p:nvPicPr>
            <p:cNvPr id="14339" name="Picture 2" descr="TopCellsGra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99000" y="153988"/>
              <a:ext cx="5588000" cy="1216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19400" cy="10191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4"/>
            <p:cNvSpPr>
              <a:spLocks noChangeArrowheads="1"/>
            </p:cNvSpPr>
            <p:nvPr/>
          </p:nvSpPr>
          <p:spPr bwMode="auto">
            <a:xfrm>
              <a:off x="1198563" y="1655763"/>
              <a:ext cx="9088438" cy="502126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A4A4A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1193800" y="4676775"/>
              <a:ext cx="9093200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Rectangle 8"/>
            <p:cNvSpPr>
              <a:spLocks noChangeArrowheads="1"/>
            </p:cNvSpPr>
            <p:nvPr/>
          </p:nvSpPr>
          <p:spPr bwMode="auto">
            <a:xfrm>
              <a:off x="874713" y="781050"/>
              <a:ext cx="238125" cy="238125"/>
            </a:xfrm>
            <a:prstGeom prst="rect">
              <a:avLst/>
            </a:prstGeom>
            <a:solidFill>
              <a:srgbClr val="D5030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Text Box 9"/>
            <p:cNvSpPr txBox="1">
              <a:spLocks noChangeArrowheads="1"/>
            </p:cNvSpPr>
            <p:nvPr/>
          </p:nvSpPr>
          <p:spPr bwMode="auto">
            <a:xfrm>
              <a:off x="1073150" y="820738"/>
              <a:ext cx="5803900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D50303"/>
                  </a:solidFill>
                </a:rPr>
                <a:t>Center for Biofilm Engineering</a:t>
              </a:r>
            </a:p>
          </p:txBody>
        </p:sp>
        <p:sp>
          <p:nvSpPr>
            <p:cNvPr id="14345" name="Rectangle 12"/>
            <p:cNvSpPr>
              <a:spLocks noChangeArrowheads="1"/>
            </p:cNvSpPr>
            <p:nvPr/>
          </p:nvSpPr>
          <p:spPr bwMode="auto">
            <a:xfrm>
              <a:off x="1198563" y="1362075"/>
              <a:ext cx="9088438" cy="8572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346" name="Picture 14" descr="SideCells-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158875"/>
              <a:ext cx="1198563" cy="5503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287000" cy="207963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Rectangle 13"/>
            <p:cNvSpPr>
              <a:spLocks noChangeArrowheads="1"/>
            </p:cNvSpPr>
            <p:nvPr/>
          </p:nvSpPr>
          <p:spPr bwMode="auto">
            <a:xfrm>
              <a:off x="0" y="6669088"/>
              <a:ext cx="10287000" cy="207963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200" dirty="0" smtClean="0">
                  <a:solidFill>
                    <a:schemeClr val="bg1"/>
                  </a:solidFill>
                </a:rPr>
                <a:t>July 2011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pic>
          <p:nvPicPr>
            <p:cNvPr id="14349" name="Picture 16" descr="msuhoriz_4-CBEpp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0338" y="230188"/>
              <a:ext cx="2057400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1409700" y="4892675"/>
              <a:ext cx="8305800" cy="1292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 smtClean="0">
                  <a:solidFill>
                    <a:srgbClr val="003366"/>
                  </a:solidFill>
                </a:rPr>
                <a:t>Albert </a:t>
              </a:r>
              <a:r>
                <a:rPr lang="en-US" sz="2600" dirty="0">
                  <a:solidFill>
                    <a:srgbClr val="003366"/>
                  </a:solidFill>
                </a:rPr>
                <a:t>Parker</a:t>
              </a:r>
            </a:p>
            <a:p>
              <a:r>
                <a:rPr lang="en-US" sz="2600" dirty="0" smtClean="0">
                  <a:solidFill>
                    <a:srgbClr val="003366"/>
                  </a:solidFill>
                </a:rPr>
                <a:t>Biostatistician </a:t>
              </a:r>
              <a:r>
                <a:rPr lang="en-US" sz="2600" dirty="0">
                  <a:solidFill>
                    <a:srgbClr val="003366"/>
                  </a:solidFill>
                </a:rPr>
                <a:t>and Research Engineer</a:t>
              </a:r>
            </a:p>
            <a:p>
              <a:r>
                <a:rPr lang="en-US" sz="2600" dirty="0" smtClean="0">
                  <a:solidFill>
                    <a:srgbClr val="003366"/>
                  </a:solidFill>
                </a:rPr>
                <a:t>Center for </a:t>
              </a:r>
              <a:r>
                <a:rPr lang="en-US" sz="2600" dirty="0" err="1" smtClean="0">
                  <a:solidFill>
                    <a:srgbClr val="003366"/>
                  </a:solidFill>
                </a:rPr>
                <a:t>Biofilm</a:t>
              </a:r>
              <a:r>
                <a:rPr lang="en-US" sz="2600" dirty="0" smtClean="0">
                  <a:solidFill>
                    <a:srgbClr val="003366"/>
                  </a:solidFill>
                </a:rPr>
                <a:t> Engineering, MSU</a:t>
              </a:r>
              <a:endParaRPr lang="en-US" sz="2600" dirty="0">
                <a:solidFill>
                  <a:srgbClr val="003366"/>
                </a:solidFill>
              </a:endParaRPr>
            </a:p>
          </p:txBody>
        </p:sp>
        <p:sp>
          <p:nvSpPr>
            <p:cNvPr id="14351" name="Text Box 18"/>
            <p:cNvSpPr txBox="1">
              <a:spLocks noChangeArrowheads="1"/>
            </p:cNvSpPr>
            <p:nvPr/>
          </p:nvSpPr>
          <p:spPr bwMode="auto">
            <a:xfrm>
              <a:off x="1409700" y="2281576"/>
              <a:ext cx="8339138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 dirty="0" smtClean="0"/>
                <a:t>Using equivalence testing in microbiology</a:t>
              </a:r>
              <a:endParaRPr lang="en-US" sz="4400" b="1" dirty="0">
                <a:solidFill>
                  <a:srgbClr val="0033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6343" y="4217502"/>
          <a:ext cx="2857499" cy="1238250"/>
        </p:xfrm>
        <a:graphic>
          <a:graphicData uri="http://schemas.openxmlformats.org/drawingml/2006/table">
            <a:tbl>
              <a:tblPr/>
              <a:tblGrid>
                <a:gridCol w="2857499"/>
              </a:tblGrid>
              <a:tr h="414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90% CI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 – Mean 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(-0.254, 0.491)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9026" y="1183848"/>
            <a:ext cx="9862933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To test whether two treatments are equivalent:</a:t>
            </a:r>
          </a:p>
          <a:p>
            <a:pPr marL="914400" lvl="1" indent="-457200">
              <a:defRPr/>
            </a:pPr>
            <a:endParaRPr lang="en-US" sz="1100" dirty="0" smtClean="0"/>
          </a:p>
          <a:p>
            <a:pPr marL="914400" lvl="1" indent="-457200">
              <a:defRPr/>
            </a:pPr>
            <a:r>
              <a:rPr lang="en-US" dirty="0" smtClean="0"/>
              <a:t>3.  Calculate a 90% </a:t>
            </a:r>
            <a:r>
              <a:rPr lang="en-US" i="1" dirty="0" smtClean="0"/>
              <a:t>confidence interval </a:t>
            </a:r>
            <a:r>
              <a:rPr lang="en-US" dirty="0" smtClean="0"/>
              <a:t>(CI) for the difference in means.  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How to perform an equivalence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611753" y="4373212"/>
            <a:ext cx="1311965" cy="4505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45356" y="4094914"/>
            <a:ext cx="2994992" cy="14709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85253" y="3750365"/>
            <a:ext cx="125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t-test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49357" y="2560361"/>
          <a:ext cx="3379305" cy="3762375"/>
        </p:xfrm>
        <a:graphic>
          <a:graphicData uri="http://schemas.openxmlformats.org/drawingml/2006/table">
            <a:tbl>
              <a:tblPr/>
              <a:tblGrid>
                <a:gridCol w="1126435"/>
                <a:gridCol w="1126435"/>
                <a:gridCol w="1126435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rowSpan="5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4.26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569843" y="2491410"/>
            <a:ext cx="3498573" cy="3922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69843" y="4625009"/>
            <a:ext cx="352507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56591" y="2908875"/>
            <a:ext cx="3518454" cy="660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6" y="1183848"/>
            <a:ext cx="9862933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To test whether two treatments are equivalent:</a:t>
            </a:r>
          </a:p>
          <a:p>
            <a:pPr marL="914400" lvl="1" indent="-457200">
              <a:defRPr/>
            </a:pPr>
            <a:endParaRPr lang="en-US" sz="1100" dirty="0" smtClean="0"/>
          </a:p>
          <a:p>
            <a:pPr marL="914400" lvl="1" indent="-457200">
              <a:defRPr/>
            </a:pPr>
            <a:r>
              <a:rPr lang="en-US" dirty="0" smtClean="0"/>
              <a:t>4. If the 90% CI falls entirely within the </a:t>
            </a:r>
          </a:p>
          <a:p>
            <a:pPr marL="914400" lvl="1" indent="-457200">
              <a:defRPr/>
            </a:pPr>
            <a:r>
              <a:rPr lang="en-US" i="1" dirty="0" smtClean="0">
                <a:solidFill>
                  <a:srgbClr val="00B050"/>
                </a:solidFill>
              </a:rPr>
              <a:t>    equivalence zone</a:t>
            </a:r>
            <a:r>
              <a:rPr lang="en-US" dirty="0" smtClean="0">
                <a:solidFill>
                  <a:srgbClr val="00B050"/>
                </a:solidFill>
              </a:rPr>
              <a:t> [-</a:t>
            </a:r>
            <a:r>
              <a:rPr kumimoji="1" lang="en-US" dirty="0" smtClean="0">
                <a:solidFill>
                  <a:srgbClr val="00B050"/>
                </a:solidFill>
              </a:rPr>
              <a:t>∆, ∆] </a:t>
            </a:r>
            <a:endParaRPr lang="en-US" dirty="0"/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How to perform an equivalence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93431" y="4346724"/>
            <a:ext cx="99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0.50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7779" y="4326845"/>
            <a:ext cx="1013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-0.50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986754" y="2773027"/>
          <a:ext cx="6183756" cy="1238250"/>
        </p:xfrm>
        <a:graphic>
          <a:graphicData uri="http://schemas.openxmlformats.org/drawingml/2006/table">
            <a:tbl>
              <a:tblPr/>
              <a:tblGrid>
                <a:gridCol w="6183756"/>
              </a:tblGrid>
              <a:tr h="414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90% CI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 – Mean 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59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(-0.254,                                         0.491)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2955240" y="2650439"/>
            <a:ext cx="6109252" cy="14709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45500" y="4320219"/>
            <a:ext cx="1013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0.00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073431" y="4240706"/>
            <a:ext cx="8097079" cy="1325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967414" y="4253958"/>
            <a:ext cx="212035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830423" y="4247335"/>
            <a:ext cx="212035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9051240" y="4240709"/>
            <a:ext cx="212035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008249" y="4253962"/>
            <a:ext cx="212035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983901" y="4267215"/>
            <a:ext cx="212035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12231" y="4326846"/>
            <a:ext cx="99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0.25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37187" y="4333472"/>
            <a:ext cx="1113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-0.25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2365" y="4903308"/>
            <a:ext cx="78850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then conclude:</a:t>
            </a:r>
          </a:p>
          <a:p>
            <a:pPr marL="914400" lvl="1" indent="-457200" algn="ctr">
              <a:defRPr/>
            </a:pPr>
            <a:r>
              <a:rPr lang="en-US" dirty="0" smtClean="0"/>
              <a:t>     “The evidence suggests that the two treatments are statistically equivalent </a:t>
            </a:r>
          </a:p>
          <a:p>
            <a:pPr marL="914400" lvl="1" indent="-457200" algn="ctr">
              <a:defRPr/>
            </a:pPr>
            <a:r>
              <a:rPr lang="en-US" dirty="0" smtClean="0"/>
              <a:t>on the average”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animBg="1"/>
      <p:bldP spid="18" grpId="0"/>
      <p:bldP spid="29" grpId="0"/>
      <p:bldP spid="30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Equivalence vs. Insignificance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19951" y="1543461"/>
            <a:ext cx="91567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sz="2800" dirty="0" smtClean="0"/>
              <a:t>Equivalence test conclusion:</a:t>
            </a:r>
          </a:p>
          <a:p>
            <a:endParaRPr kumimoji="1" lang="en-US" sz="1000" dirty="0" smtClean="0"/>
          </a:p>
          <a:p>
            <a:pPr algn="ctr"/>
            <a:r>
              <a:rPr lang="en-US" sz="2800" dirty="0" smtClean="0"/>
              <a:t>“the </a:t>
            </a:r>
            <a:r>
              <a:rPr lang="en-US" sz="2800" u="sng" dirty="0" smtClean="0"/>
              <a:t>data provide evidence</a:t>
            </a:r>
            <a:r>
              <a:rPr lang="en-US" sz="2800" dirty="0" smtClean="0"/>
              <a:t> for </a:t>
            </a:r>
          </a:p>
          <a:p>
            <a:pPr algn="ctr"/>
            <a:r>
              <a:rPr lang="en-US" sz="2800" dirty="0" smtClean="0"/>
              <a:t>statistical equivalence” </a:t>
            </a:r>
          </a:p>
          <a:p>
            <a:pPr algn="ctr"/>
            <a:endParaRPr lang="en-US" sz="2800" dirty="0" smtClean="0"/>
          </a:p>
          <a:p>
            <a:r>
              <a:rPr lang="en-US" sz="2800" dirty="0" smtClean="0"/>
              <a:t>Significance test conclusion:</a:t>
            </a:r>
          </a:p>
          <a:p>
            <a:endParaRPr lang="en-US" sz="1000" dirty="0" smtClean="0"/>
          </a:p>
          <a:p>
            <a:pPr algn="ctr"/>
            <a:r>
              <a:rPr lang="en-US" sz="2800" dirty="0" smtClean="0"/>
              <a:t>“the </a:t>
            </a:r>
            <a:r>
              <a:rPr lang="en-US" sz="2800" u="sng" dirty="0" smtClean="0"/>
              <a:t>data fail to provide evidence</a:t>
            </a:r>
            <a:r>
              <a:rPr lang="en-US" sz="2800" dirty="0" smtClean="0"/>
              <a:t> that </a:t>
            </a:r>
          </a:p>
          <a:p>
            <a:pPr algn="ctr"/>
            <a:r>
              <a:rPr lang="en-US" sz="2800" dirty="0" smtClean="0"/>
              <a:t>there is a difference”</a:t>
            </a: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Applications in Microbiology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162113" y="1631869"/>
            <a:ext cx="1004900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/>
              <a:t> FDA submissions claiming equivalence between   </a:t>
            </a:r>
          </a:p>
          <a:p>
            <a:pPr lvl="1">
              <a:buClr>
                <a:srgbClr val="000066"/>
              </a:buClr>
            </a:pPr>
            <a:r>
              <a:rPr kumimoji="1" lang="en-US" sz="2800" dirty="0" smtClean="0"/>
              <a:t>   drugs or medical devices.</a:t>
            </a:r>
          </a:p>
          <a:p>
            <a:pPr lvl="1">
              <a:buClr>
                <a:srgbClr val="000066"/>
              </a:buClr>
            </a:pPr>
            <a:endParaRPr kumimoji="1" lang="en-US" sz="2800" dirty="0" smtClean="0"/>
          </a:p>
          <a:p>
            <a:pPr lvl="1"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/>
              <a:t> Verification of an equivalent inoculum or </a:t>
            </a:r>
          </a:p>
          <a:p>
            <a:pPr lvl="1">
              <a:buClr>
                <a:srgbClr val="000066"/>
              </a:buClr>
            </a:pPr>
            <a:r>
              <a:rPr kumimoji="1" lang="en-US" sz="2800" dirty="0" smtClean="0"/>
              <a:t>   bio-challenge among different experiments</a:t>
            </a:r>
          </a:p>
          <a:p>
            <a:pPr lvl="1">
              <a:buClr>
                <a:srgbClr val="000066"/>
              </a:buClr>
            </a:pPr>
            <a:endParaRPr kumimoji="1" lang="en-US" sz="2800" dirty="0" smtClean="0"/>
          </a:p>
          <a:p>
            <a:pPr lvl="1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2800" dirty="0" smtClean="0"/>
              <a:t> Neutralization </a:t>
            </a:r>
            <a:r>
              <a:rPr kumimoji="1" lang="en-US" sz="2800" dirty="0" smtClean="0"/>
              <a:t>tests</a:t>
            </a:r>
            <a:endParaRPr kumimoji="1" lang="en-US" sz="2800" dirty="0"/>
          </a:p>
        </p:txBody>
      </p:sp>
      <p:sp>
        <p:nvSpPr>
          <p:cNvPr id="3994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Example: Neutralization </a:t>
            </a:r>
            <a:r>
              <a:rPr lang="en-US" sz="3200" b="1" dirty="0">
                <a:solidFill>
                  <a:srgbClr val="003366"/>
                </a:solidFill>
              </a:rPr>
              <a:t>Testing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47675" y="1503705"/>
            <a:ext cx="91567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</a:pPr>
            <a:r>
              <a:rPr kumimoji="1" lang="en-US" sz="2800" u="sng" dirty="0" smtClean="0"/>
              <a:t>Questions</a:t>
            </a:r>
            <a:r>
              <a:rPr kumimoji="1" lang="en-US" sz="2800" dirty="0" smtClean="0"/>
              <a:t>:</a:t>
            </a:r>
          </a:p>
          <a:p>
            <a:pPr>
              <a:buClr>
                <a:srgbClr val="000066"/>
              </a:buClr>
            </a:pPr>
            <a:endParaRPr kumimoji="1" lang="en-US" sz="2800" dirty="0"/>
          </a:p>
          <a:p>
            <a:pPr lvl="2"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i="1" dirty="0"/>
              <a:t> </a:t>
            </a:r>
            <a:r>
              <a:rPr kumimoji="1" lang="en-US" sz="2800" dirty="0" smtClean="0"/>
              <a:t>Is a purported neutralizer inhibitory or </a:t>
            </a:r>
          </a:p>
          <a:p>
            <a:pPr lvl="2">
              <a:buClr>
                <a:srgbClr val="000066"/>
              </a:buClr>
            </a:pPr>
            <a:r>
              <a:rPr kumimoji="1" lang="en-US" sz="2800" dirty="0" smtClean="0"/>
              <a:t>  toxic to the bacterial cells?</a:t>
            </a:r>
          </a:p>
          <a:p>
            <a:pPr lvl="2">
              <a:buClr>
                <a:srgbClr val="000066"/>
              </a:buClr>
            </a:pPr>
            <a:endParaRPr kumimoji="1" lang="en-US" sz="2800" b="1" dirty="0" smtClean="0"/>
          </a:p>
          <a:p>
            <a:pPr lvl="2"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/>
              <a:t> Does a purported </a:t>
            </a:r>
            <a:r>
              <a:rPr kumimoji="1" lang="en-US" sz="2800" dirty="0"/>
              <a:t>neutralizer </a:t>
            </a:r>
            <a:r>
              <a:rPr kumimoji="1" lang="en-US" sz="2800" dirty="0" smtClean="0"/>
              <a:t>inactivate </a:t>
            </a:r>
            <a:r>
              <a:rPr kumimoji="1" lang="en-US" sz="2800" dirty="0"/>
              <a:t>the </a:t>
            </a:r>
            <a:r>
              <a:rPr kumimoji="1" lang="en-US" sz="2800" dirty="0" smtClean="0"/>
              <a:t> </a:t>
            </a:r>
          </a:p>
          <a:p>
            <a:pPr lvl="2">
              <a:buClr>
                <a:srgbClr val="000066"/>
              </a:buClr>
            </a:pPr>
            <a:r>
              <a:rPr kumimoji="1" lang="en-US" sz="2800" dirty="0" smtClean="0"/>
              <a:t>  anti-microbial activity of a disinfectant?</a:t>
            </a: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71058" y="1291673"/>
            <a:ext cx="928977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</a:pPr>
            <a:r>
              <a:rPr lang="en-US" sz="2800" b="1" dirty="0" smtClean="0"/>
              <a:t>ASTM E 1054-08</a:t>
            </a:r>
          </a:p>
          <a:p>
            <a:r>
              <a:rPr lang="en-US" sz="2800" b="1" dirty="0" smtClean="0"/>
              <a:t>“Standard Test Methods for Evaluation of </a:t>
            </a:r>
            <a:r>
              <a:rPr lang="en-US" sz="2800" b="1" dirty="0" err="1" smtClean="0"/>
              <a:t>Inactivators</a:t>
            </a:r>
            <a:r>
              <a:rPr lang="en-US" sz="2800" b="1" dirty="0" smtClean="0"/>
              <a:t> of Antimicrobial Agents”</a:t>
            </a:r>
            <a:r>
              <a:rPr lang="en-US" sz="2800" dirty="0" smtClean="0"/>
              <a:t>:</a:t>
            </a:r>
          </a:p>
          <a:p>
            <a:pPr>
              <a:buClr>
                <a:srgbClr val="000066"/>
              </a:buClr>
            </a:pPr>
            <a:endParaRPr lang="en-US" sz="1000" dirty="0" smtClean="0"/>
          </a:p>
          <a:p>
            <a:pPr>
              <a:buClr>
                <a:srgbClr val="000066"/>
              </a:buClr>
            </a:pPr>
            <a:r>
              <a:rPr lang="en-US" sz="2800" dirty="0" smtClean="0"/>
              <a:t>Add </a:t>
            </a:r>
            <a:r>
              <a:rPr kumimoji="1" lang="en-US" sz="2800" dirty="0" smtClean="0"/>
              <a:t>a neutralizer or DI water, bacterial cells</a:t>
            </a:r>
            <a:r>
              <a:rPr kumimoji="1" lang="en-US" sz="2800" dirty="0"/>
              <a:t>, </a:t>
            </a:r>
            <a:r>
              <a:rPr kumimoji="1" lang="en-US" sz="2800" dirty="0" smtClean="0"/>
              <a:t>and disinfectant to 4 test </a:t>
            </a:r>
            <a:r>
              <a:rPr kumimoji="1" lang="en-US" sz="2800" dirty="0"/>
              <a:t>flasks</a:t>
            </a:r>
            <a:r>
              <a:rPr kumimoji="1" lang="en-US" sz="2800" dirty="0" smtClean="0"/>
              <a:t>:</a:t>
            </a:r>
          </a:p>
          <a:p>
            <a:pPr>
              <a:buClr>
                <a:srgbClr val="000066"/>
              </a:buClr>
            </a:pPr>
            <a:endParaRPr kumimoji="1" lang="en-US" sz="2800" dirty="0"/>
          </a:p>
          <a:p>
            <a:pPr lvl="1">
              <a:buClr>
                <a:srgbClr val="000066"/>
              </a:buClr>
              <a:buFont typeface="Arial" pitchFamily="34" charset="0"/>
              <a:buChar char="•"/>
            </a:pPr>
            <a:r>
              <a:rPr kumimoji="1" lang="en-US" sz="2800" b="1" dirty="0"/>
              <a:t> </a:t>
            </a:r>
            <a:r>
              <a:rPr kumimoji="1" lang="en-US" sz="2800" dirty="0"/>
              <a:t>A: neutralizer + cells + disinfectant</a:t>
            </a:r>
          </a:p>
          <a:p>
            <a:pPr lvl="1">
              <a:buClr>
                <a:srgbClr val="000066"/>
              </a:buClr>
              <a:buFont typeface="Arial" pitchFamily="34" charset="0"/>
              <a:buChar char="•"/>
            </a:pPr>
            <a:r>
              <a:rPr kumimoji="1" lang="en-US" sz="2800" dirty="0"/>
              <a:t> B: neutralizer + cells</a:t>
            </a:r>
          </a:p>
          <a:p>
            <a:pPr lvl="1">
              <a:buClr>
                <a:srgbClr val="000066"/>
              </a:buClr>
              <a:buFont typeface="Arial" pitchFamily="34" charset="0"/>
              <a:buChar char="•"/>
            </a:pPr>
            <a:r>
              <a:rPr kumimoji="1" lang="en-US" sz="2800" dirty="0"/>
              <a:t> C: DI water + cells</a:t>
            </a:r>
          </a:p>
          <a:p>
            <a:pPr lvl="1">
              <a:buClr>
                <a:srgbClr val="000066"/>
              </a:buClr>
              <a:buFont typeface="Arial" pitchFamily="34" charset="0"/>
              <a:buChar char="•"/>
            </a:pPr>
            <a:r>
              <a:rPr kumimoji="1" lang="en-US" sz="2800" dirty="0"/>
              <a:t> D</a:t>
            </a:r>
            <a:r>
              <a:rPr kumimoji="1" lang="en-US" sz="2800" dirty="0" smtClean="0"/>
              <a:t>: disinfectant + cells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Example: Neutralization </a:t>
            </a:r>
            <a:r>
              <a:rPr lang="en-US" sz="3200" b="1" dirty="0">
                <a:solidFill>
                  <a:srgbClr val="003366"/>
                </a:solidFill>
              </a:rPr>
              <a:t>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 188"/>
          <p:cNvGrpSpPr/>
          <p:nvPr/>
        </p:nvGrpSpPr>
        <p:grpSpPr>
          <a:xfrm>
            <a:off x="3458818" y="1543864"/>
            <a:ext cx="3344036" cy="4419610"/>
            <a:chOff x="3498574" y="1994442"/>
            <a:chExt cx="3344036" cy="4419610"/>
          </a:xfrm>
        </p:grpSpPr>
        <p:sp>
          <p:nvSpPr>
            <p:cNvPr id="130" name="AutoShape 89"/>
            <p:cNvSpPr>
              <a:spLocks noChangeAspect="1" noChangeArrowheads="1" noTextEdit="1"/>
            </p:cNvSpPr>
            <p:nvPr/>
          </p:nvSpPr>
          <p:spPr bwMode="auto">
            <a:xfrm>
              <a:off x="3498574" y="1994442"/>
              <a:ext cx="3326296" cy="44196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1" name="Group 79"/>
            <p:cNvGrpSpPr>
              <a:grpSpLocks/>
            </p:cNvGrpSpPr>
            <p:nvPr/>
          </p:nvGrpSpPr>
          <p:grpSpPr bwMode="auto">
            <a:xfrm>
              <a:off x="5051680" y="2565860"/>
              <a:ext cx="1780097" cy="765074"/>
              <a:chOff x="3203" y="5555"/>
              <a:chExt cx="2612" cy="1047"/>
            </a:xfrm>
          </p:grpSpPr>
          <p:sp>
            <p:nvSpPr>
              <p:cNvPr id="153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54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5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156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>
                    <a:latin typeface="Arial" pitchFamily="34" charset="0"/>
                    <a:cs typeface="Times New Roman" pitchFamily="18" charset="0"/>
                  </a:rPr>
                  <a:t>A</a:t>
                </a:r>
                <a:endParaRPr lang="en-US" sz="1800">
                  <a:latin typeface="Arial" pitchFamily="34" charset="0"/>
                </a:endParaRPr>
              </a:p>
            </p:txBody>
          </p:sp>
        </p:grpSp>
        <p:grpSp>
          <p:nvGrpSpPr>
            <p:cNvPr id="132" name="Group 79"/>
            <p:cNvGrpSpPr>
              <a:grpSpLocks/>
            </p:cNvGrpSpPr>
            <p:nvPr/>
          </p:nvGrpSpPr>
          <p:grpSpPr bwMode="auto">
            <a:xfrm>
              <a:off x="5057097" y="3535463"/>
              <a:ext cx="1780097" cy="765074"/>
              <a:chOff x="3203" y="5555"/>
              <a:chExt cx="2612" cy="1047"/>
            </a:xfrm>
          </p:grpSpPr>
          <p:sp>
            <p:nvSpPr>
              <p:cNvPr id="149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50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1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152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B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grpSp>
          <p:nvGrpSpPr>
            <p:cNvPr id="133" name="Group 79"/>
            <p:cNvGrpSpPr>
              <a:grpSpLocks/>
            </p:cNvGrpSpPr>
            <p:nvPr/>
          </p:nvGrpSpPr>
          <p:grpSpPr bwMode="auto">
            <a:xfrm>
              <a:off x="5062513" y="4505066"/>
              <a:ext cx="1780097" cy="765074"/>
              <a:chOff x="3203" y="5555"/>
              <a:chExt cx="2612" cy="1047"/>
            </a:xfrm>
          </p:grpSpPr>
          <p:sp>
            <p:nvSpPr>
              <p:cNvPr id="145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46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7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148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C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grpSp>
          <p:nvGrpSpPr>
            <p:cNvPr id="134" name="Group 79"/>
            <p:cNvGrpSpPr>
              <a:grpSpLocks/>
            </p:cNvGrpSpPr>
            <p:nvPr/>
          </p:nvGrpSpPr>
          <p:grpSpPr bwMode="auto">
            <a:xfrm>
              <a:off x="5062513" y="5422414"/>
              <a:ext cx="1780097" cy="765074"/>
              <a:chOff x="3203" y="5555"/>
              <a:chExt cx="2612" cy="1047"/>
            </a:xfrm>
          </p:grpSpPr>
          <p:sp>
            <p:nvSpPr>
              <p:cNvPr id="141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42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3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144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D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sp>
          <p:nvSpPr>
            <p:cNvPr id="135" name="AutoShape 35"/>
            <p:cNvSpPr>
              <a:spLocks noChangeArrowheads="1"/>
            </p:cNvSpPr>
            <p:nvPr/>
          </p:nvSpPr>
          <p:spPr bwMode="auto">
            <a:xfrm rot="5358331" flipV="1">
              <a:off x="3253522" y="4263442"/>
              <a:ext cx="1261245" cy="18307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6" name="AutoShape 83"/>
            <p:cNvCxnSpPr>
              <a:cxnSpLocks noChangeShapeType="1"/>
            </p:cNvCxnSpPr>
            <p:nvPr/>
          </p:nvCxnSpPr>
          <p:spPr bwMode="auto">
            <a:xfrm rot="5400000" flipH="1" flipV="1">
              <a:off x="3963463" y="3172957"/>
              <a:ext cx="1130760" cy="7727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37" name="Text Box 81"/>
            <p:cNvSpPr txBox="1">
              <a:spLocks noChangeArrowheads="1"/>
            </p:cNvSpPr>
            <p:nvPr/>
          </p:nvSpPr>
          <p:spPr bwMode="auto">
            <a:xfrm>
              <a:off x="3507010" y="3198247"/>
              <a:ext cx="698840" cy="301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 smtClean="0">
                  <a:latin typeface="Arial" pitchFamily="34" charset="0"/>
                </a:rPr>
                <a:t>Grow</a:t>
              </a:r>
              <a:endParaRPr lang="en-US" sz="1800" dirty="0">
                <a:latin typeface="Arial" pitchFamily="34" charset="0"/>
              </a:endParaRPr>
            </a:p>
          </p:txBody>
        </p:sp>
        <p:cxnSp>
          <p:nvCxnSpPr>
            <p:cNvPr id="138" name="AutoShape 83"/>
            <p:cNvCxnSpPr>
              <a:cxnSpLocks noChangeShapeType="1"/>
            </p:cNvCxnSpPr>
            <p:nvPr/>
          </p:nvCxnSpPr>
          <p:spPr bwMode="auto">
            <a:xfrm flipV="1">
              <a:off x="4147900" y="3946130"/>
              <a:ext cx="778130" cy="1843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9" name="AutoShape 83"/>
            <p:cNvCxnSpPr>
              <a:cxnSpLocks noChangeShapeType="1"/>
            </p:cNvCxnSpPr>
            <p:nvPr/>
          </p:nvCxnSpPr>
          <p:spPr bwMode="auto">
            <a:xfrm>
              <a:off x="4164145" y="4147917"/>
              <a:ext cx="826865" cy="692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40" name="AutoShape 83"/>
            <p:cNvCxnSpPr>
              <a:cxnSpLocks noChangeShapeType="1"/>
            </p:cNvCxnSpPr>
            <p:nvPr/>
          </p:nvCxnSpPr>
          <p:spPr bwMode="auto">
            <a:xfrm rot="16200000" flipH="1">
              <a:off x="3848790" y="4418780"/>
              <a:ext cx="1441331" cy="8647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9" name="Text Box 88"/>
            <p:cNvSpPr txBox="1">
              <a:spLocks noChangeArrowheads="1"/>
            </p:cNvSpPr>
            <p:nvPr/>
          </p:nvSpPr>
          <p:spPr bwMode="auto">
            <a:xfrm>
              <a:off x="4717657" y="2104848"/>
              <a:ext cx="1070648" cy="3280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 dirty="0">
                  <a:latin typeface="Arial" pitchFamily="34" charset="0"/>
                  <a:cs typeface="Times New Roman" pitchFamily="18" charset="0"/>
                </a:rPr>
                <a:t>Replicate </a:t>
              </a:r>
              <a:r>
                <a:rPr lang="en-US" sz="1200" b="1" dirty="0" smtClean="0">
                  <a:latin typeface="Arial" pitchFamily="34" charset="0"/>
                  <a:cs typeface="Times New Roman" pitchFamily="18" charset="0"/>
                </a:rPr>
                <a:t>#2</a:t>
              </a:r>
              <a:endParaRPr lang="en-US" sz="1800" dirty="0">
                <a:latin typeface="Arial" pitchFamily="34" charset="0"/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942964" y="1563743"/>
            <a:ext cx="3344036" cy="4419610"/>
            <a:chOff x="3498574" y="1994442"/>
            <a:chExt cx="3344036" cy="4419610"/>
          </a:xfrm>
        </p:grpSpPr>
        <p:sp>
          <p:nvSpPr>
            <p:cNvPr id="19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3498574" y="1994442"/>
              <a:ext cx="3326296" cy="44196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2" name="Group 79"/>
            <p:cNvGrpSpPr>
              <a:grpSpLocks/>
            </p:cNvGrpSpPr>
            <p:nvPr/>
          </p:nvGrpSpPr>
          <p:grpSpPr bwMode="auto">
            <a:xfrm>
              <a:off x="5051680" y="2565860"/>
              <a:ext cx="1780097" cy="765074"/>
              <a:chOff x="3203" y="5555"/>
              <a:chExt cx="2612" cy="1047"/>
            </a:xfrm>
          </p:grpSpPr>
          <p:sp>
            <p:nvSpPr>
              <p:cNvPr id="215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16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17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18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>
                    <a:latin typeface="Arial" pitchFamily="34" charset="0"/>
                    <a:cs typeface="Times New Roman" pitchFamily="18" charset="0"/>
                  </a:rPr>
                  <a:t>A</a:t>
                </a:r>
                <a:endParaRPr lang="en-US" sz="1800">
                  <a:latin typeface="Arial" pitchFamily="34" charset="0"/>
                </a:endParaRPr>
              </a:p>
            </p:txBody>
          </p:sp>
        </p:grpSp>
        <p:grpSp>
          <p:nvGrpSpPr>
            <p:cNvPr id="193" name="Group 79"/>
            <p:cNvGrpSpPr>
              <a:grpSpLocks/>
            </p:cNvGrpSpPr>
            <p:nvPr/>
          </p:nvGrpSpPr>
          <p:grpSpPr bwMode="auto">
            <a:xfrm>
              <a:off x="5057097" y="3535463"/>
              <a:ext cx="1780097" cy="765074"/>
              <a:chOff x="3203" y="5555"/>
              <a:chExt cx="2612" cy="1047"/>
            </a:xfrm>
          </p:grpSpPr>
          <p:sp>
            <p:nvSpPr>
              <p:cNvPr id="211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12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13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14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B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grpSp>
          <p:nvGrpSpPr>
            <p:cNvPr id="194" name="Group 79"/>
            <p:cNvGrpSpPr>
              <a:grpSpLocks/>
            </p:cNvGrpSpPr>
            <p:nvPr/>
          </p:nvGrpSpPr>
          <p:grpSpPr bwMode="auto">
            <a:xfrm>
              <a:off x="5062513" y="4505066"/>
              <a:ext cx="1780097" cy="765074"/>
              <a:chOff x="3203" y="5555"/>
              <a:chExt cx="2612" cy="1047"/>
            </a:xfrm>
          </p:grpSpPr>
          <p:sp>
            <p:nvSpPr>
              <p:cNvPr id="207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08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9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10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C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grpSp>
          <p:nvGrpSpPr>
            <p:cNvPr id="195" name="Group 79"/>
            <p:cNvGrpSpPr>
              <a:grpSpLocks/>
            </p:cNvGrpSpPr>
            <p:nvPr/>
          </p:nvGrpSpPr>
          <p:grpSpPr bwMode="auto">
            <a:xfrm>
              <a:off x="5062513" y="5422414"/>
              <a:ext cx="1780097" cy="765074"/>
              <a:chOff x="3203" y="5555"/>
              <a:chExt cx="2612" cy="1047"/>
            </a:xfrm>
          </p:grpSpPr>
          <p:sp>
            <p:nvSpPr>
              <p:cNvPr id="203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04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5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06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D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sp>
          <p:nvSpPr>
            <p:cNvPr id="196" name="AutoShape 35"/>
            <p:cNvSpPr>
              <a:spLocks noChangeArrowheads="1"/>
            </p:cNvSpPr>
            <p:nvPr/>
          </p:nvSpPr>
          <p:spPr bwMode="auto">
            <a:xfrm rot="5358331" flipV="1">
              <a:off x="3253522" y="4263442"/>
              <a:ext cx="1261245" cy="18307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7" name="AutoShape 83"/>
            <p:cNvCxnSpPr>
              <a:cxnSpLocks noChangeShapeType="1"/>
            </p:cNvCxnSpPr>
            <p:nvPr/>
          </p:nvCxnSpPr>
          <p:spPr bwMode="auto">
            <a:xfrm rot="5400000" flipH="1" flipV="1">
              <a:off x="3963463" y="3172957"/>
              <a:ext cx="1130760" cy="7727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8" name="Text Box 81"/>
            <p:cNvSpPr txBox="1">
              <a:spLocks noChangeArrowheads="1"/>
            </p:cNvSpPr>
            <p:nvPr/>
          </p:nvSpPr>
          <p:spPr bwMode="auto">
            <a:xfrm>
              <a:off x="3507010" y="3198247"/>
              <a:ext cx="698840" cy="301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 smtClean="0">
                  <a:latin typeface="Arial" pitchFamily="34" charset="0"/>
                </a:rPr>
                <a:t>Grow</a:t>
              </a:r>
              <a:endParaRPr lang="en-US" sz="1800" dirty="0">
                <a:latin typeface="Arial" pitchFamily="34" charset="0"/>
              </a:endParaRPr>
            </a:p>
          </p:txBody>
        </p:sp>
        <p:cxnSp>
          <p:nvCxnSpPr>
            <p:cNvPr id="199" name="AutoShape 83"/>
            <p:cNvCxnSpPr>
              <a:cxnSpLocks noChangeShapeType="1"/>
            </p:cNvCxnSpPr>
            <p:nvPr/>
          </p:nvCxnSpPr>
          <p:spPr bwMode="auto">
            <a:xfrm flipV="1">
              <a:off x="4147900" y="3946130"/>
              <a:ext cx="778130" cy="1843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0" name="AutoShape 83"/>
            <p:cNvCxnSpPr>
              <a:cxnSpLocks noChangeShapeType="1"/>
            </p:cNvCxnSpPr>
            <p:nvPr/>
          </p:nvCxnSpPr>
          <p:spPr bwMode="auto">
            <a:xfrm>
              <a:off x="4164145" y="4147917"/>
              <a:ext cx="826865" cy="692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1" name="AutoShape 83"/>
            <p:cNvCxnSpPr>
              <a:cxnSpLocks noChangeShapeType="1"/>
            </p:cNvCxnSpPr>
            <p:nvPr/>
          </p:nvCxnSpPr>
          <p:spPr bwMode="auto">
            <a:xfrm rot="16200000" flipH="1">
              <a:off x="3848790" y="4418780"/>
              <a:ext cx="1441331" cy="8647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2" name="Text Box 88"/>
            <p:cNvSpPr txBox="1">
              <a:spLocks noChangeArrowheads="1"/>
            </p:cNvSpPr>
            <p:nvPr/>
          </p:nvSpPr>
          <p:spPr bwMode="auto">
            <a:xfrm>
              <a:off x="4717657" y="2104848"/>
              <a:ext cx="1070648" cy="3280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 dirty="0">
                  <a:latin typeface="Arial" pitchFamily="34" charset="0"/>
                  <a:cs typeface="Times New Roman" pitchFamily="18" charset="0"/>
                </a:rPr>
                <a:t>Replicate </a:t>
              </a:r>
              <a:r>
                <a:rPr lang="en-US" sz="1200" b="1" dirty="0" smtClean="0">
                  <a:latin typeface="Arial" pitchFamily="34" charset="0"/>
                  <a:cs typeface="Times New Roman" pitchFamily="18" charset="0"/>
                </a:rPr>
                <a:t>#3</a:t>
              </a:r>
              <a:endParaRPr lang="en-US" sz="1800" dirty="0">
                <a:latin typeface="Arial" pitchFamily="34" charset="0"/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0" y="1530612"/>
            <a:ext cx="3344036" cy="4419610"/>
            <a:chOff x="3498574" y="1994442"/>
            <a:chExt cx="3344036" cy="4419610"/>
          </a:xfrm>
        </p:grpSpPr>
        <p:sp>
          <p:nvSpPr>
            <p:cNvPr id="220" name="AutoShape 89"/>
            <p:cNvSpPr>
              <a:spLocks noChangeAspect="1" noChangeArrowheads="1" noTextEdit="1"/>
            </p:cNvSpPr>
            <p:nvPr/>
          </p:nvSpPr>
          <p:spPr bwMode="auto">
            <a:xfrm>
              <a:off x="3498574" y="1994442"/>
              <a:ext cx="3326296" cy="44196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1" name="Group 79"/>
            <p:cNvGrpSpPr>
              <a:grpSpLocks/>
            </p:cNvGrpSpPr>
            <p:nvPr/>
          </p:nvGrpSpPr>
          <p:grpSpPr bwMode="auto">
            <a:xfrm>
              <a:off x="5051680" y="2565860"/>
              <a:ext cx="1780097" cy="765074"/>
              <a:chOff x="3203" y="5555"/>
              <a:chExt cx="2612" cy="1047"/>
            </a:xfrm>
          </p:grpSpPr>
          <p:sp>
            <p:nvSpPr>
              <p:cNvPr id="244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45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46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47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>
                    <a:latin typeface="Arial" pitchFamily="34" charset="0"/>
                    <a:cs typeface="Times New Roman" pitchFamily="18" charset="0"/>
                  </a:rPr>
                  <a:t>A</a:t>
                </a:r>
                <a:endParaRPr lang="en-US" sz="1800">
                  <a:latin typeface="Arial" pitchFamily="34" charset="0"/>
                </a:endParaRPr>
              </a:p>
            </p:txBody>
          </p:sp>
        </p:grpSp>
        <p:grpSp>
          <p:nvGrpSpPr>
            <p:cNvPr id="222" name="Group 79"/>
            <p:cNvGrpSpPr>
              <a:grpSpLocks/>
            </p:cNvGrpSpPr>
            <p:nvPr/>
          </p:nvGrpSpPr>
          <p:grpSpPr bwMode="auto">
            <a:xfrm>
              <a:off x="5057097" y="3535463"/>
              <a:ext cx="1780097" cy="765074"/>
              <a:chOff x="3203" y="5555"/>
              <a:chExt cx="2612" cy="1047"/>
            </a:xfrm>
          </p:grpSpPr>
          <p:sp>
            <p:nvSpPr>
              <p:cNvPr id="240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41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42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43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B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grpSp>
          <p:nvGrpSpPr>
            <p:cNvPr id="223" name="Group 79"/>
            <p:cNvGrpSpPr>
              <a:grpSpLocks/>
            </p:cNvGrpSpPr>
            <p:nvPr/>
          </p:nvGrpSpPr>
          <p:grpSpPr bwMode="auto">
            <a:xfrm>
              <a:off x="5062513" y="4505066"/>
              <a:ext cx="1780097" cy="765074"/>
              <a:chOff x="3203" y="5555"/>
              <a:chExt cx="2612" cy="1047"/>
            </a:xfrm>
          </p:grpSpPr>
          <p:sp>
            <p:nvSpPr>
              <p:cNvPr id="236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37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8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39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C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grpSp>
          <p:nvGrpSpPr>
            <p:cNvPr id="224" name="Group 79"/>
            <p:cNvGrpSpPr>
              <a:grpSpLocks/>
            </p:cNvGrpSpPr>
            <p:nvPr/>
          </p:nvGrpSpPr>
          <p:grpSpPr bwMode="auto">
            <a:xfrm>
              <a:off x="5062513" y="5422414"/>
              <a:ext cx="1780097" cy="765074"/>
              <a:chOff x="3203" y="5555"/>
              <a:chExt cx="2612" cy="1047"/>
            </a:xfrm>
          </p:grpSpPr>
          <p:sp>
            <p:nvSpPr>
              <p:cNvPr id="232" name="AutoShape 85"/>
              <p:cNvSpPr>
                <a:spLocks noChangeArrowheads="1"/>
              </p:cNvSpPr>
              <p:nvPr/>
            </p:nvSpPr>
            <p:spPr bwMode="auto">
              <a:xfrm>
                <a:off x="3203" y="5555"/>
                <a:ext cx="617" cy="936"/>
              </a:xfrm>
              <a:prstGeom prst="can">
                <a:avLst>
                  <a:gd name="adj" fmla="val 379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33" name="AutoShape 83"/>
              <p:cNvCxnSpPr>
                <a:cxnSpLocks noChangeShapeType="1"/>
              </p:cNvCxnSpPr>
              <p:nvPr/>
            </p:nvCxnSpPr>
            <p:spPr bwMode="auto">
              <a:xfrm>
                <a:off x="3895" y="6266"/>
                <a:ext cx="80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4" name="Text Box 81"/>
              <p:cNvSpPr txBox="1">
                <a:spLocks noChangeArrowheads="1"/>
              </p:cNvSpPr>
              <p:nvPr/>
            </p:nvSpPr>
            <p:spPr bwMode="auto">
              <a:xfrm>
                <a:off x="4790" y="6190"/>
                <a:ext cx="1025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smtClean="0">
                    <a:latin typeface="Arial" pitchFamily="34" charset="0"/>
                  </a:rPr>
                  <a:t>Sample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235" name="Text Box 80"/>
              <p:cNvSpPr txBox="1">
                <a:spLocks noChangeArrowheads="1"/>
              </p:cNvSpPr>
              <p:nvPr/>
            </p:nvSpPr>
            <p:spPr bwMode="auto">
              <a:xfrm>
                <a:off x="3260" y="5929"/>
                <a:ext cx="504" cy="4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D</a:t>
                </a:r>
                <a:endParaRPr lang="en-US" sz="1800" dirty="0">
                  <a:latin typeface="Arial" pitchFamily="34" charset="0"/>
                </a:endParaRPr>
              </a:p>
            </p:txBody>
          </p:sp>
        </p:grpSp>
        <p:sp>
          <p:nvSpPr>
            <p:cNvPr id="225" name="AutoShape 35"/>
            <p:cNvSpPr>
              <a:spLocks noChangeArrowheads="1"/>
            </p:cNvSpPr>
            <p:nvPr/>
          </p:nvSpPr>
          <p:spPr bwMode="auto">
            <a:xfrm rot="5358331" flipV="1">
              <a:off x="3253522" y="4263442"/>
              <a:ext cx="1261245" cy="18307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26" name="AutoShape 83"/>
            <p:cNvCxnSpPr>
              <a:cxnSpLocks noChangeShapeType="1"/>
            </p:cNvCxnSpPr>
            <p:nvPr/>
          </p:nvCxnSpPr>
          <p:spPr bwMode="auto">
            <a:xfrm rot="5400000" flipH="1" flipV="1">
              <a:off x="3963463" y="3172957"/>
              <a:ext cx="1130760" cy="7727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7" name="Text Box 81"/>
            <p:cNvSpPr txBox="1">
              <a:spLocks noChangeArrowheads="1"/>
            </p:cNvSpPr>
            <p:nvPr/>
          </p:nvSpPr>
          <p:spPr bwMode="auto">
            <a:xfrm>
              <a:off x="3507010" y="3198247"/>
              <a:ext cx="698840" cy="301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 smtClean="0">
                  <a:latin typeface="Arial" pitchFamily="34" charset="0"/>
                </a:rPr>
                <a:t>Grow</a:t>
              </a:r>
              <a:endParaRPr lang="en-US" sz="1800" dirty="0">
                <a:latin typeface="Arial" pitchFamily="34" charset="0"/>
              </a:endParaRPr>
            </a:p>
          </p:txBody>
        </p:sp>
        <p:cxnSp>
          <p:nvCxnSpPr>
            <p:cNvPr id="228" name="AutoShape 83"/>
            <p:cNvCxnSpPr>
              <a:cxnSpLocks noChangeShapeType="1"/>
            </p:cNvCxnSpPr>
            <p:nvPr/>
          </p:nvCxnSpPr>
          <p:spPr bwMode="auto">
            <a:xfrm flipV="1">
              <a:off x="4147900" y="3946130"/>
              <a:ext cx="778130" cy="1843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9" name="AutoShape 83"/>
            <p:cNvCxnSpPr>
              <a:cxnSpLocks noChangeShapeType="1"/>
            </p:cNvCxnSpPr>
            <p:nvPr/>
          </p:nvCxnSpPr>
          <p:spPr bwMode="auto">
            <a:xfrm>
              <a:off x="4164145" y="4147917"/>
              <a:ext cx="826865" cy="692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0" name="AutoShape 83"/>
            <p:cNvCxnSpPr>
              <a:cxnSpLocks noChangeShapeType="1"/>
            </p:cNvCxnSpPr>
            <p:nvPr/>
          </p:nvCxnSpPr>
          <p:spPr bwMode="auto">
            <a:xfrm rot="16200000" flipH="1">
              <a:off x="3848790" y="4418780"/>
              <a:ext cx="1441331" cy="8647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31" name="Text Box 88"/>
            <p:cNvSpPr txBox="1">
              <a:spLocks noChangeArrowheads="1"/>
            </p:cNvSpPr>
            <p:nvPr/>
          </p:nvSpPr>
          <p:spPr bwMode="auto">
            <a:xfrm>
              <a:off x="4717657" y="2104848"/>
              <a:ext cx="1070648" cy="3280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 dirty="0">
                  <a:latin typeface="Arial" pitchFamily="34" charset="0"/>
                  <a:cs typeface="Times New Roman" pitchFamily="18" charset="0"/>
                </a:rPr>
                <a:t>Replicate </a:t>
              </a:r>
              <a:r>
                <a:rPr lang="en-US" sz="1200" b="1" dirty="0" smtClean="0">
                  <a:latin typeface="Arial" pitchFamily="34" charset="0"/>
                  <a:cs typeface="Times New Roman" pitchFamily="18" charset="0"/>
                </a:rPr>
                <a:t>#1</a:t>
              </a:r>
              <a:endParaRPr lang="en-US" sz="1800" dirty="0">
                <a:latin typeface="Arial" pitchFamily="34" charset="0"/>
              </a:endParaRPr>
            </a:p>
          </p:txBody>
        </p:sp>
      </p:grpSp>
      <p:sp>
        <p:nvSpPr>
          <p:cNvPr id="9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Neutralization: Experimental Design</a:t>
            </a:r>
            <a:endParaRPr lang="en-US" sz="32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Example: Neutralization </a:t>
            </a:r>
            <a:r>
              <a:rPr lang="en-US" sz="3200" b="1" dirty="0">
                <a:solidFill>
                  <a:srgbClr val="003366"/>
                </a:solidFill>
              </a:rPr>
              <a:t>Testing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47675" y="1503705"/>
            <a:ext cx="91567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</a:pPr>
            <a:r>
              <a:rPr kumimoji="1" lang="en-US" sz="2800" u="sng" dirty="0" smtClean="0"/>
              <a:t>To determine if a neutralizer </a:t>
            </a:r>
            <a:r>
              <a:rPr kumimoji="1" lang="en-US" sz="2800" u="sng" dirty="0" smtClean="0">
                <a:solidFill>
                  <a:srgbClr val="00B050"/>
                </a:solidFill>
              </a:rPr>
              <a:t>PASSES</a:t>
            </a:r>
            <a:r>
              <a:rPr kumimoji="1" lang="en-US" sz="2800" u="sng" dirty="0" smtClean="0"/>
              <a:t> the test</a:t>
            </a:r>
            <a:r>
              <a:rPr kumimoji="1" lang="en-US" sz="2800" dirty="0" smtClean="0"/>
              <a:t>:</a:t>
            </a:r>
          </a:p>
          <a:p>
            <a:pPr>
              <a:buClr>
                <a:srgbClr val="000066"/>
              </a:buClr>
            </a:pPr>
            <a:endParaRPr kumimoji="1" lang="en-US" sz="2800" dirty="0"/>
          </a:p>
          <a:p>
            <a:pPr lvl="2"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i="1" dirty="0"/>
              <a:t> </a:t>
            </a:r>
            <a:r>
              <a:rPr kumimoji="1" lang="en-US" sz="2800" dirty="0" smtClean="0"/>
              <a:t>Is a purported neutralizer inhibitory or </a:t>
            </a:r>
          </a:p>
          <a:p>
            <a:pPr lvl="2">
              <a:buClr>
                <a:srgbClr val="000066"/>
              </a:buClr>
            </a:pPr>
            <a:r>
              <a:rPr kumimoji="1" lang="en-US" sz="2800" dirty="0" smtClean="0"/>
              <a:t>  toxic to the bacterial cells?</a:t>
            </a:r>
          </a:p>
          <a:p>
            <a:pPr lvl="2">
              <a:buClr>
                <a:srgbClr val="000066"/>
              </a:buClr>
            </a:pPr>
            <a:endParaRPr kumimoji="1" lang="en-US" sz="1000" b="1" dirty="0" smtClean="0"/>
          </a:p>
          <a:p>
            <a:pPr lvl="2">
              <a:buClr>
                <a:srgbClr val="000066"/>
              </a:buClr>
            </a:pPr>
            <a:r>
              <a:rPr kumimoji="1" lang="en-US" sz="2800" dirty="0" smtClean="0"/>
              <a:t>  </a:t>
            </a:r>
            <a:r>
              <a:rPr kumimoji="1" lang="en-US" sz="2800" u="sng" dirty="0" smtClean="0"/>
              <a:t>Compare beaker B to beaker C</a:t>
            </a:r>
          </a:p>
          <a:p>
            <a:pPr lvl="2">
              <a:buClr>
                <a:srgbClr val="000066"/>
              </a:buClr>
            </a:pPr>
            <a:endParaRPr kumimoji="1" lang="en-US" sz="2800" b="1" dirty="0" smtClean="0"/>
          </a:p>
          <a:p>
            <a:pPr lvl="2"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/>
              <a:t> Does a purported </a:t>
            </a:r>
            <a:r>
              <a:rPr kumimoji="1" lang="en-US" sz="2800" dirty="0"/>
              <a:t>neutralizer </a:t>
            </a:r>
            <a:r>
              <a:rPr kumimoji="1" lang="en-US" sz="2800" dirty="0" smtClean="0"/>
              <a:t>inactivate </a:t>
            </a:r>
            <a:r>
              <a:rPr kumimoji="1" lang="en-US" sz="2800" dirty="0"/>
              <a:t>the </a:t>
            </a:r>
            <a:r>
              <a:rPr kumimoji="1" lang="en-US" sz="2800" dirty="0" smtClean="0"/>
              <a:t> </a:t>
            </a:r>
          </a:p>
          <a:p>
            <a:pPr lvl="2">
              <a:buClr>
                <a:srgbClr val="000066"/>
              </a:buClr>
            </a:pPr>
            <a:r>
              <a:rPr kumimoji="1" lang="en-US" sz="2800" dirty="0" smtClean="0"/>
              <a:t>  anti-microbial activity of a disinfectant?</a:t>
            </a:r>
          </a:p>
          <a:p>
            <a:pPr lvl="2">
              <a:buClr>
                <a:srgbClr val="000066"/>
              </a:buClr>
            </a:pPr>
            <a:endParaRPr kumimoji="1" lang="en-US" sz="1000" dirty="0" smtClean="0"/>
          </a:p>
          <a:p>
            <a:pPr lvl="2">
              <a:buClr>
                <a:srgbClr val="000066"/>
              </a:buClr>
            </a:pPr>
            <a:r>
              <a:rPr kumimoji="1" lang="en-US" sz="2800" dirty="0" smtClean="0"/>
              <a:t>  </a:t>
            </a:r>
            <a:r>
              <a:rPr kumimoji="1" lang="en-US" sz="2800" u="sng" dirty="0" smtClean="0"/>
              <a:t>Compare beaker A to beaker C</a:t>
            </a: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58957" y="4147930"/>
            <a:ext cx="8415129" cy="1855305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Example: Neutralization </a:t>
            </a:r>
            <a:r>
              <a:rPr lang="en-US" sz="3200" b="1" dirty="0">
                <a:solidFill>
                  <a:srgbClr val="003366"/>
                </a:solidFill>
              </a:rPr>
              <a:t>Testing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51789" y="1556713"/>
            <a:ext cx="979336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</a:pPr>
            <a:r>
              <a:rPr lang="en-US" sz="2800" dirty="0" smtClean="0"/>
              <a:t>Consider the scenario where we are trying to find a single neutralizer for four different treatments. </a:t>
            </a:r>
          </a:p>
          <a:p>
            <a:pPr>
              <a:buClr>
                <a:srgbClr val="000066"/>
              </a:buClr>
            </a:pPr>
            <a:endParaRPr lang="en-US" sz="1000" dirty="0" smtClean="0"/>
          </a:p>
          <a:p>
            <a:pPr>
              <a:buClr>
                <a:srgbClr val="000066"/>
              </a:buClr>
            </a:pPr>
            <a:r>
              <a:rPr lang="en-US" sz="2800" dirty="0" smtClean="0"/>
              <a:t>We will </a:t>
            </a:r>
            <a:r>
              <a:rPr lang="en-US" sz="2800" dirty="0" smtClean="0"/>
              <a:t>apply</a:t>
            </a:r>
            <a:r>
              <a:rPr kumimoji="1" lang="en-US" sz="2800" dirty="0" smtClean="0"/>
              <a:t>:</a:t>
            </a:r>
            <a:endParaRPr kumimoji="1" lang="en-US" sz="2800" dirty="0" smtClean="0"/>
          </a:p>
          <a:p>
            <a:pPr>
              <a:buClr>
                <a:srgbClr val="000066"/>
              </a:buClr>
            </a:pPr>
            <a:endParaRPr kumimoji="1" lang="en-US" sz="1000" dirty="0"/>
          </a:p>
          <a:p>
            <a:pPr marL="569913" lvl="2">
              <a:buClr>
                <a:srgbClr val="000066"/>
              </a:buClr>
            </a:pPr>
            <a:r>
              <a:rPr kumimoji="1" lang="en-US" sz="2800" dirty="0" smtClean="0">
                <a:solidFill>
                  <a:srgbClr val="00B050"/>
                </a:solidFill>
              </a:rPr>
              <a:t>Equivalence</a:t>
            </a:r>
            <a:r>
              <a:rPr kumimoji="1" lang="en-US" sz="2800" dirty="0" smtClean="0"/>
              <a:t> </a:t>
            </a:r>
            <a:r>
              <a:rPr kumimoji="1" lang="en-US" sz="2800" dirty="0" smtClean="0"/>
              <a:t>tests </a:t>
            </a:r>
            <a:r>
              <a:rPr kumimoji="1" lang="en-US" sz="2800" dirty="0" smtClean="0"/>
              <a:t>using </a:t>
            </a:r>
            <a:r>
              <a:rPr kumimoji="1" lang="en-US" sz="2800" dirty="0" smtClean="0">
                <a:solidFill>
                  <a:srgbClr val="00B050"/>
                </a:solidFill>
              </a:rPr>
              <a:t>∆ = </a:t>
            </a:r>
            <a:r>
              <a:rPr lang="en-US" sz="2800" dirty="0" smtClean="0">
                <a:solidFill>
                  <a:srgbClr val="00B050"/>
                </a:solidFill>
              </a:rPr>
              <a:t>0.35</a:t>
            </a:r>
            <a:r>
              <a:rPr kumimoji="1" lang="en-US" sz="2800" dirty="0" smtClean="0"/>
              <a:t>: </a:t>
            </a:r>
            <a:endParaRPr kumimoji="1" lang="en-US" sz="2800" dirty="0" smtClean="0"/>
          </a:p>
          <a:p>
            <a:pPr marL="569913" lvl="2">
              <a:buClr>
                <a:srgbClr val="000066"/>
              </a:buClr>
            </a:pPr>
            <a:r>
              <a:rPr kumimoji="1" lang="en-US" sz="2800" dirty="0" smtClean="0"/>
              <a:t>a </a:t>
            </a:r>
            <a:r>
              <a:rPr kumimoji="1" lang="en-US" sz="2800" dirty="0" smtClean="0"/>
              <a:t>neutralizer PASSES if a 90% CI is contained in </a:t>
            </a:r>
            <a:r>
              <a:rPr kumimoji="1" lang="en-US" sz="2800" dirty="0" smtClean="0">
                <a:solidFill>
                  <a:srgbClr val="00B050"/>
                </a:solidFill>
              </a:rPr>
              <a:t>[-0.35, 0.35]</a:t>
            </a:r>
            <a:r>
              <a:rPr kumimoji="1" lang="en-US" sz="2800" dirty="0" smtClean="0"/>
              <a:t>.</a:t>
            </a:r>
          </a:p>
          <a:p>
            <a:pPr marL="569913" lvl="2">
              <a:buClr>
                <a:srgbClr val="000066"/>
              </a:buClr>
            </a:pPr>
            <a:endParaRPr kumimoji="1" lang="en-US" sz="1000" dirty="0" smtClean="0"/>
          </a:p>
          <a:p>
            <a:pPr marL="569913" lvl="2">
              <a:buClr>
                <a:srgbClr val="000066"/>
              </a:buClr>
            </a:pPr>
            <a:r>
              <a:rPr kumimoji="1" lang="en-US" sz="2800" dirty="0" smtClean="0">
                <a:solidFill>
                  <a:srgbClr val="FF0000"/>
                </a:solidFill>
              </a:rPr>
              <a:t>Significance</a:t>
            </a:r>
            <a:r>
              <a:rPr kumimoji="1" lang="en-US" sz="2800" dirty="0" smtClean="0"/>
              <a:t> </a:t>
            </a:r>
            <a:r>
              <a:rPr kumimoji="1" lang="en-US" sz="2800" dirty="0" smtClean="0"/>
              <a:t>tests </a:t>
            </a:r>
            <a:r>
              <a:rPr kumimoji="1" lang="en-US" sz="2800" dirty="0" smtClean="0"/>
              <a:t>using </a:t>
            </a:r>
            <a:r>
              <a:rPr kumimoji="1" lang="en-US" sz="2800" dirty="0" smtClean="0"/>
              <a:t>p-value threshold of </a:t>
            </a:r>
            <a:r>
              <a:rPr kumimoji="1" lang="en-US" sz="2800" dirty="0" smtClean="0">
                <a:solidFill>
                  <a:srgbClr val="FF0000"/>
                </a:solidFill>
              </a:rPr>
              <a:t>0.05</a:t>
            </a:r>
            <a:r>
              <a:rPr kumimoji="1" lang="en-US" sz="2800" dirty="0" smtClean="0"/>
              <a:t>: a neutralizer PASSES if a p-value </a:t>
            </a:r>
            <a:r>
              <a:rPr kumimoji="1" lang="en-US" sz="2800" dirty="0" smtClean="0"/>
              <a:t>&gt; </a:t>
            </a:r>
            <a:r>
              <a:rPr kumimoji="1" lang="en-US" sz="2800" dirty="0" smtClean="0">
                <a:solidFill>
                  <a:srgbClr val="FF0000"/>
                </a:solidFill>
              </a:rPr>
              <a:t>0.05</a:t>
            </a:r>
            <a:r>
              <a:rPr kumimoji="1" lang="en-US" sz="2800" dirty="0" smtClean="0"/>
              <a:t>. </a:t>
            </a:r>
            <a:endParaRPr kumimoji="1" lang="en-US" sz="2800" dirty="0"/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6343650"/>
            <a:ext cx="10287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latin typeface="Switzerland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233363" y="692150"/>
            <a:ext cx="9936162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Data: controls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82285" y="2269420"/>
            <a:ext cx="1674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A=</a:t>
            </a:r>
            <a:r>
              <a:rPr lang="en-US" sz="1600" dirty="0" err="1"/>
              <a:t>neutralizeddisinfectant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C=control</a:t>
            </a:r>
          </a:p>
          <a:p>
            <a:endParaRPr lang="en-US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77" y="1348408"/>
            <a:ext cx="7220779" cy="481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85407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88" y="277813"/>
            <a:ext cx="9691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66"/>
                </a:solidFill>
              </a:rPr>
              <a:t>Standardized Biofilm Methods Laboratory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5" name="Picture 4" descr="http://www.erc.montana.edu/CBEssentials-SW/research/StandBFMethods/images/Buckingham-MeyerKelli-05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0488" y="4354513"/>
            <a:ext cx="253682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 descr="http://www.erc.montana.edu/CBEssentials-SW/research/StandBFMethods/images/Sturman_Paul-web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975" y="4354513"/>
            <a:ext cx="2533650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http://www.erc.montana.edu/CBEssentials-SW/research/StandBFMethods/images/Lindsey_Lorenz107_we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349375"/>
            <a:ext cx="22431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2" descr="http://www.erc.montana.edu/CBEssentials-SW/research/StandBFMethods/images/WalkerDiane_05we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4200" y="1385888"/>
            <a:ext cx="243046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Box 15"/>
          <p:cNvSpPr txBox="1">
            <a:spLocks noChangeArrowheads="1"/>
          </p:cNvSpPr>
          <p:nvPr/>
        </p:nvSpPr>
        <p:spPr bwMode="auto">
          <a:xfrm>
            <a:off x="277813" y="3432175"/>
            <a:ext cx="304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Diane Walker</a:t>
            </a:r>
          </a:p>
          <a:p>
            <a:r>
              <a:rPr lang="en-US"/>
              <a:t>Paul Sturman</a:t>
            </a: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3090863" y="3432175"/>
            <a:ext cx="4095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Lindsey Lorenz</a:t>
            </a:r>
          </a:p>
          <a:p>
            <a:r>
              <a:rPr lang="en-US"/>
              <a:t>Kelli Buckingham-Meyer</a:t>
            </a:r>
          </a:p>
        </p:txBody>
      </p:sp>
      <p:sp>
        <p:nvSpPr>
          <p:cNvPr id="15371" name="TextBox 17"/>
          <p:cNvSpPr txBox="1">
            <a:spLocks noChangeArrowheads="1"/>
          </p:cNvSpPr>
          <p:nvPr/>
        </p:nvSpPr>
        <p:spPr bwMode="auto">
          <a:xfrm>
            <a:off x="6970713" y="3432175"/>
            <a:ext cx="304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Marty Hamilton</a:t>
            </a:r>
          </a:p>
          <a:p>
            <a:r>
              <a:rPr lang="en-US"/>
              <a:t>Darla Goeres</a:t>
            </a:r>
          </a:p>
        </p:txBody>
      </p:sp>
      <p:pic>
        <p:nvPicPr>
          <p:cNvPr id="15372" name="Picture 13" descr="48_MAH_inSnowStorm_11Oct2009 (2).jpg"/>
          <p:cNvPicPr>
            <a:picLocks noChangeAspect="1"/>
          </p:cNvPicPr>
          <p:nvPr/>
        </p:nvPicPr>
        <p:blipFill>
          <a:blip r:embed="rId7" cstate="print"/>
          <a:srcRect b="28581"/>
          <a:stretch>
            <a:fillRect/>
          </a:stretch>
        </p:blipFill>
        <p:spPr bwMode="auto">
          <a:xfrm>
            <a:off x="7578725" y="1319213"/>
            <a:ext cx="1825625" cy="195580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15373" name="Group 20"/>
          <p:cNvGrpSpPr>
            <a:grpSpLocks/>
          </p:cNvGrpSpPr>
          <p:nvPr/>
        </p:nvGrpSpPr>
        <p:grpSpPr bwMode="auto">
          <a:xfrm>
            <a:off x="7326313" y="4324350"/>
            <a:ext cx="2257425" cy="1941513"/>
            <a:chOff x="7326490" y="4323644"/>
            <a:chExt cx="2257778" cy="1941689"/>
          </a:xfrm>
        </p:grpSpPr>
        <p:pic>
          <p:nvPicPr>
            <p:cNvPr id="15374" name="Picture 14" descr="Goeres_photo_May03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49065" y="4345445"/>
              <a:ext cx="2215106" cy="1902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7326490" y="4323644"/>
              <a:ext cx="2257778" cy="194168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6343650"/>
            <a:ext cx="10287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latin typeface="Switzerland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233363" y="692150"/>
            <a:ext cx="9936162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Data: neutralized disinfectant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82285" y="2269420"/>
            <a:ext cx="1674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A=</a:t>
            </a:r>
            <a:r>
              <a:rPr lang="en-US" sz="1600" dirty="0" err="1"/>
              <a:t>neutralizeddisinfectant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C=control</a:t>
            </a:r>
          </a:p>
          <a:p>
            <a:endParaRPr lang="en-US" sz="16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4282" y="1361660"/>
            <a:ext cx="7141266" cy="476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304110" y="1232445"/>
            <a:ext cx="95952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Calculate:  a log reduction </a:t>
            </a:r>
          </a:p>
          <a:p>
            <a:r>
              <a:rPr lang="en-US" dirty="0" smtClean="0"/>
              <a:t>LR =                 log(C)           –                 log(A)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LR = </a:t>
            </a:r>
            <a:endParaRPr lang="en-US" dirty="0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5581" y="2713381"/>
            <a:ext cx="4075045" cy="27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5433387" y="3763616"/>
            <a:ext cx="410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Does the neutralizer neutralize?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3836" y="2690191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304110" y="1232445"/>
            <a:ext cx="95952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LR = </a:t>
            </a:r>
            <a:endParaRPr lang="en-US" dirty="0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Does the neutralizer neutralize?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7292" y="1149625"/>
            <a:ext cx="7320170" cy="488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7292" y="1149625"/>
            <a:ext cx="7320170" cy="488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6"/>
          <p:cNvGrpSpPr/>
          <p:nvPr/>
        </p:nvGrpSpPr>
        <p:grpSpPr>
          <a:xfrm>
            <a:off x="3692787" y="1696282"/>
            <a:ext cx="5656415" cy="4756703"/>
            <a:chOff x="2645879" y="446088"/>
            <a:chExt cx="5888863" cy="6430963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931274" y="3656806"/>
              <a:ext cx="640079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67926" y="3675857"/>
              <a:ext cx="6400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553727" y="3664744"/>
              <a:ext cx="6400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5333548" y="3645694"/>
              <a:ext cx="6400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37" idx="3"/>
            </p:cNvCxnSpPr>
            <p:nvPr/>
          </p:nvCxnSpPr>
          <p:spPr>
            <a:xfrm>
              <a:off x="2678718" y="4548759"/>
              <a:ext cx="5807950" cy="919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422549" y="3656806"/>
              <a:ext cx="640079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8"/>
          <p:cNvSpPr txBox="1">
            <a:spLocks noChangeArrowheads="1"/>
          </p:cNvSpPr>
          <p:nvPr/>
        </p:nvSpPr>
        <p:spPr bwMode="auto">
          <a:xfrm>
            <a:off x="0" y="1338472"/>
            <a:ext cx="21998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000" dirty="0" smtClean="0">
                <a:solidFill>
                  <a:srgbClr val="00B050"/>
                </a:solidFill>
              </a:rPr>
              <a:t>Equivalence zone</a:t>
            </a:r>
          </a:p>
          <a:p>
            <a:pPr marL="457200" indent="-457200" algn="ctr"/>
            <a:r>
              <a:rPr lang="en-US" sz="2000" dirty="0" smtClean="0">
                <a:solidFill>
                  <a:srgbClr val="00B050"/>
                </a:solidFill>
              </a:rPr>
              <a:t>[-0.35, 0.35]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04383" y="4386470"/>
            <a:ext cx="5598643" cy="702366"/>
          </a:xfrm>
          <a:prstGeom prst="rect">
            <a:avLst/>
          </a:prstGeom>
          <a:solidFill>
            <a:srgbClr val="00B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4112713" y="5960442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P</a:t>
            </a: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5772126" y="5969967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7105622" y="5950849"/>
            <a:ext cx="514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51" name="TextBox 25"/>
          <p:cNvSpPr txBox="1">
            <a:spLocks noChangeArrowheads="1"/>
          </p:cNvSpPr>
          <p:nvPr/>
        </p:nvSpPr>
        <p:spPr bwMode="auto">
          <a:xfrm>
            <a:off x="8453627" y="5964101"/>
            <a:ext cx="514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151710" y="2498044"/>
            <a:ext cx="16770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90% CIs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738189" y="1921584"/>
            <a:ext cx="596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3334" y="4591862"/>
            <a:ext cx="596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7149529" y="4671376"/>
            <a:ext cx="596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8229569" y="3220284"/>
            <a:ext cx="5963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I</a:t>
            </a:r>
            <a:endParaRPr lang="en-US" sz="1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829878" y="2332417"/>
            <a:ext cx="575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0.297     0.000     0.006     0.281</a:t>
            </a:r>
            <a:endParaRPr lang="en-US" dirty="0"/>
          </a:p>
        </p:txBody>
      </p:sp>
      <p:sp>
        <p:nvSpPr>
          <p:cNvPr id="33" name="TextBox 8"/>
          <p:cNvSpPr txBox="1">
            <a:spLocks noChangeArrowheads="1"/>
          </p:cNvSpPr>
          <p:nvPr/>
        </p:nvSpPr>
        <p:spPr bwMode="auto">
          <a:xfrm>
            <a:off x="145086" y="3127516"/>
            <a:ext cx="20083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and p-values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9759" y="3843127"/>
            <a:ext cx="21203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equivalence tests and significance tests agree for the first two scenarios …</a:t>
            </a:r>
            <a:endParaRPr lang="en-US" sz="20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Does the neutralizer neutralize?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>
            <a:off x="3175083" y="4748217"/>
            <a:ext cx="45719" cy="320735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Up Arrow 40"/>
          <p:cNvSpPr/>
          <p:nvPr/>
        </p:nvSpPr>
        <p:spPr bwMode="auto">
          <a:xfrm>
            <a:off x="3175081" y="4399722"/>
            <a:ext cx="45719" cy="323650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47" grpId="0"/>
      <p:bldP spid="48" grpId="0"/>
      <p:bldP spid="49" grpId="0"/>
      <p:bldP spid="51" grpId="0"/>
      <p:bldP spid="40" grpId="0"/>
      <p:bldP spid="45" grpId="0"/>
      <p:bldP spid="52" grpId="0"/>
      <p:bldP spid="53" grpId="0"/>
      <p:bldP spid="54" grpId="0"/>
      <p:bldP spid="32" grpId="0"/>
      <p:bldP spid="33" grpId="0"/>
      <p:bldP spid="34" grpId="0"/>
      <p:bldP spid="39" grpId="0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Does the neutralizer neutralize?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471107" y="1318797"/>
          <a:ext cx="6857999" cy="896439"/>
        </p:xfrm>
        <a:graphic>
          <a:graphicData uri="http://schemas.openxmlformats.org/drawingml/2006/table">
            <a:tbl>
              <a:tblPr/>
              <a:tblGrid>
                <a:gridCol w="1371273"/>
                <a:gridCol w="1430042"/>
                <a:gridCol w="1332094"/>
                <a:gridCol w="1248838"/>
                <a:gridCol w="1475752"/>
              </a:tblGrid>
              <a:tr h="21063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 1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 2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 3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 4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Equivalence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Significance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868" y="2473656"/>
            <a:ext cx="731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0" name="Group 59"/>
          <p:cNvGrpSpPr/>
          <p:nvPr/>
        </p:nvGrpSpPr>
        <p:grpSpPr>
          <a:xfrm>
            <a:off x="3608337" y="2853526"/>
            <a:ext cx="6185019" cy="3669729"/>
            <a:chOff x="5476870" y="2787266"/>
            <a:chExt cx="4600374" cy="3669729"/>
          </a:xfrm>
        </p:grpSpPr>
        <p:grpSp>
          <p:nvGrpSpPr>
            <p:cNvPr id="33" name="Group 26"/>
            <p:cNvGrpSpPr/>
            <p:nvPr/>
          </p:nvGrpSpPr>
          <p:grpSpPr>
            <a:xfrm>
              <a:off x="5476870" y="2787266"/>
              <a:ext cx="4417714" cy="3612197"/>
              <a:chOff x="2645879" y="446088"/>
              <a:chExt cx="5888863" cy="6430963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5400000">
                <a:off x="931274" y="3656806"/>
                <a:ext cx="6400799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3867926" y="3675857"/>
                <a:ext cx="640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-553727" y="3664744"/>
                <a:ext cx="6400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5333548" y="3645694"/>
                <a:ext cx="6400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34" idx="3"/>
              </p:cNvCxnSpPr>
              <p:nvPr/>
            </p:nvCxnSpPr>
            <p:spPr>
              <a:xfrm>
                <a:off x="2678718" y="4548760"/>
                <a:ext cx="5809720" cy="1851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422549" y="3656806"/>
                <a:ext cx="640079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ectangle 33"/>
            <p:cNvSpPr/>
            <p:nvPr/>
          </p:nvSpPr>
          <p:spPr>
            <a:xfrm>
              <a:off x="5486342" y="4837044"/>
              <a:ext cx="4373505" cy="530088"/>
            </a:xfrm>
            <a:prstGeom prst="rect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6" name="TextBox 19"/>
            <p:cNvSpPr txBox="1">
              <a:spLocks noChangeArrowheads="1"/>
            </p:cNvSpPr>
            <p:nvPr/>
          </p:nvSpPr>
          <p:spPr bwMode="auto">
            <a:xfrm>
              <a:off x="5805318" y="5945918"/>
              <a:ext cx="401796" cy="49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solidFill>
                    <a:srgbClr val="00B050"/>
                  </a:solidFill>
                </a:rPr>
                <a:t>P</a:t>
              </a:r>
            </a:p>
          </p:txBody>
        </p:sp>
        <p:sp>
          <p:nvSpPr>
            <p:cNvPr id="38" name="TextBox 16"/>
            <p:cNvSpPr txBox="1">
              <a:spLocks noChangeArrowheads="1"/>
            </p:cNvSpPr>
            <p:nvPr/>
          </p:nvSpPr>
          <p:spPr bwMode="auto">
            <a:xfrm>
              <a:off x="7101605" y="5953152"/>
              <a:ext cx="401796" cy="49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F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17"/>
            <p:cNvSpPr txBox="1">
              <a:spLocks noChangeArrowheads="1"/>
            </p:cNvSpPr>
            <p:nvPr/>
          </p:nvSpPr>
          <p:spPr bwMode="auto">
            <a:xfrm>
              <a:off x="8143296" y="5965138"/>
              <a:ext cx="401796" cy="491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 smtClean="0"/>
                <a:t>?</a:t>
              </a:r>
              <a:endParaRPr lang="en-US" sz="3600" dirty="0"/>
            </a:p>
          </p:txBody>
        </p:sp>
        <p:sp>
          <p:nvSpPr>
            <p:cNvPr id="40" name="TextBox 25"/>
            <p:cNvSpPr txBox="1">
              <a:spLocks noChangeArrowheads="1"/>
            </p:cNvSpPr>
            <p:nvPr/>
          </p:nvSpPr>
          <p:spPr bwMode="auto">
            <a:xfrm>
              <a:off x="9196320" y="5961949"/>
              <a:ext cx="401796" cy="491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 smtClean="0"/>
                <a:t>?</a:t>
              </a:r>
              <a:endParaRPr lang="en-US" sz="3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75095" y="2958359"/>
              <a:ext cx="465851" cy="233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53857" y="4986143"/>
              <a:ext cx="465851" cy="233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177594" y="5020022"/>
              <a:ext cx="465851" cy="233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021292" y="3878320"/>
              <a:ext cx="46585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0" dirty="0" smtClean="0"/>
                <a:t>I</a:t>
              </a:r>
              <a:endParaRPr lang="en-US" sz="1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84375" y="3270341"/>
              <a:ext cx="4492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0.297         0.000         0.006        0.281</a:t>
              </a:r>
              <a:endParaRPr lang="en-US" sz="2000" dirty="0"/>
            </a:p>
          </p:txBody>
        </p:sp>
      </p:grpSp>
      <p:sp>
        <p:nvSpPr>
          <p:cNvPr id="61" name="Oval 60"/>
          <p:cNvSpPr/>
          <p:nvPr/>
        </p:nvSpPr>
        <p:spPr>
          <a:xfrm>
            <a:off x="4304056" y="1537252"/>
            <a:ext cx="514350" cy="76862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675656" y="1557131"/>
            <a:ext cx="514350" cy="76862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" y="2279389"/>
            <a:ext cx="2358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Concordance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967728" y="1537255"/>
            <a:ext cx="514350" cy="76862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6504" y="2796215"/>
            <a:ext cx="23853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though there is a significant difference, the equivalence test indicates it is not of practical importance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6712640" y="5006009"/>
            <a:ext cx="1053134" cy="3810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3764038" y="4999383"/>
            <a:ext cx="1053134" cy="3810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5215151" y="2978427"/>
            <a:ext cx="1053134" cy="3810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3" grpId="0" animBg="1"/>
      <p:bldP spid="63" grpId="1" animBg="1"/>
      <p:bldP spid="64" grpId="0"/>
      <p:bldP spid="64" grpId="1"/>
      <p:bldP spid="68" grpId="0" animBg="1"/>
      <p:bldP spid="69" grpId="0"/>
      <p:bldP spid="71" grpId="0" animBg="1"/>
      <p:bldP spid="72" grpId="0" animBg="1"/>
      <p:bldP spid="72" grpId="1" animBg="1"/>
      <p:bldP spid="73" grpId="0" animBg="1"/>
      <p:bldP spid="7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Does the neutralizer neutralize?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351839" y="1318797"/>
          <a:ext cx="6857999" cy="896439"/>
        </p:xfrm>
        <a:graphic>
          <a:graphicData uri="http://schemas.openxmlformats.org/drawingml/2006/table">
            <a:tbl>
              <a:tblPr/>
              <a:tblGrid>
                <a:gridCol w="1371273"/>
                <a:gridCol w="1430042"/>
                <a:gridCol w="1332094"/>
                <a:gridCol w="1248838"/>
                <a:gridCol w="1475752"/>
              </a:tblGrid>
              <a:tr h="21063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 1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 2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 3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 4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Equivalence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Significance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4899" marR="4899" marT="4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868" y="2473656"/>
            <a:ext cx="731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9"/>
          <p:cNvGrpSpPr/>
          <p:nvPr/>
        </p:nvGrpSpPr>
        <p:grpSpPr>
          <a:xfrm>
            <a:off x="3608337" y="2853526"/>
            <a:ext cx="6185019" cy="3669729"/>
            <a:chOff x="5476870" y="2787266"/>
            <a:chExt cx="4600374" cy="3669729"/>
          </a:xfrm>
        </p:grpSpPr>
        <p:grpSp>
          <p:nvGrpSpPr>
            <p:cNvPr id="3" name="Group 26"/>
            <p:cNvGrpSpPr/>
            <p:nvPr/>
          </p:nvGrpSpPr>
          <p:grpSpPr>
            <a:xfrm>
              <a:off x="5476870" y="2787266"/>
              <a:ext cx="4417714" cy="3612197"/>
              <a:chOff x="2645879" y="446088"/>
              <a:chExt cx="5888863" cy="6430963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5400000">
                <a:off x="931274" y="3656806"/>
                <a:ext cx="6400799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3867926" y="3675857"/>
                <a:ext cx="640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-553727" y="3664744"/>
                <a:ext cx="6400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5333548" y="3645694"/>
                <a:ext cx="6400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34" idx="3"/>
              </p:cNvCxnSpPr>
              <p:nvPr/>
            </p:nvCxnSpPr>
            <p:spPr>
              <a:xfrm>
                <a:off x="2678718" y="4548760"/>
                <a:ext cx="5809720" cy="1851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422549" y="3656806"/>
                <a:ext cx="640079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ectangle 33"/>
            <p:cNvSpPr/>
            <p:nvPr/>
          </p:nvSpPr>
          <p:spPr>
            <a:xfrm>
              <a:off x="5486342" y="4837044"/>
              <a:ext cx="4373505" cy="530088"/>
            </a:xfrm>
            <a:prstGeom prst="rect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6" name="TextBox 19"/>
            <p:cNvSpPr txBox="1">
              <a:spLocks noChangeArrowheads="1"/>
            </p:cNvSpPr>
            <p:nvPr/>
          </p:nvSpPr>
          <p:spPr bwMode="auto">
            <a:xfrm>
              <a:off x="5805318" y="5945918"/>
              <a:ext cx="401796" cy="49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solidFill>
                    <a:srgbClr val="00B050"/>
                  </a:solidFill>
                </a:rPr>
                <a:t>P</a:t>
              </a:r>
            </a:p>
          </p:txBody>
        </p:sp>
        <p:sp>
          <p:nvSpPr>
            <p:cNvPr id="38" name="TextBox 16"/>
            <p:cNvSpPr txBox="1">
              <a:spLocks noChangeArrowheads="1"/>
            </p:cNvSpPr>
            <p:nvPr/>
          </p:nvSpPr>
          <p:spPr bwMode="auto">
            <a:xfrm>
              <a:off x="7101605" y="5953152"/>
              <a:ext cx="401796" cy="49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F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17"/>
            <p:cNvSpPr txBox="1">
              <a:spLocks noChangeArrowheads="1"/>
            </p:cNvSpPr>
            <p:nvPr/>
          </p:nvSpPr>
          <p:spPr bwMode="auto">
            <a:xfrm>
              <a:off x="8143296" y="5965138"/>
              <a:ext cx="401796" cy="491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 smtClean="0"/>
                <a:t>?</a:t>
              </a:r>
              <a:endParaRPr lang="en-US" sz="3600" dirty="0"/>
            </a:p>
          </p:txBody>
        </p:sp>
        <p:sp>
          <p:nvSpPr>
            <p:cNvPr id="40" name="TextBox 25"/>
            <p:cNvSpPr txBox="1">
              <a:spLocks noChangeArrowheads="1"/>
            </p:cNvSpPr>
            <p:nvPr/>
          </p:nvSpPr>
          <p:spPr bwMode="auto">
            <a:xfrm>
              <a:off x="9196320" y="5961949"/>
              <a:ext cx="401796" cy="491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 smtClean="0"/>
                <a:t>?</a:t>
              </a:r>
              <a:endParaRPr lang="en-US" sz="3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75095" y="2958359"/>
              <a:ext cx="465851" cy="233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53857" y="4986143"/>
              <a:ext cx="465851" cy="233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177594" y="5020022"/>
              <a:ext cx="465851" cy="233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</a:t>
              </a:r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84375" y="3270341"/>
              <a:ext cx="4492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0.297         0.000         0.006        0.281</a:t>
              </a:r>
              <a:endParaRPr lang="en-US" sz="20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6504" y="2822719"/>
            <a:ext cx="23853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equivalence test fails the neutralizer due to the exceptionally large variability in the data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8206792" y="1530631"/>
            <a:ext cx="514350" cy="76862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8283004" y="4267200"/>
            <a:ext cx="1053134" cy="1113183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Equivalence vs. Significance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791" y="1696277"/>
          <a:ext cx="9647583" cy="3679665"/>
        </p:xfrm>
        <a:graphic>
          <a:graphicData uri="http://schemas.openxmlformats.org/drawingml/2006/table">
            <a:tbl>
              <a:tblPr/>
              <a:tblGrid>
                <a:gridCol w="2319131"/>
                <a:gridCol w="1550504"/>
                <a:gridCol w="2529489"/>
                <a:gridCol w="3248459"/>
              </a:tblGrid>
              <a:tr h="840446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Equivalence </a:t>
                      </a:r>
                      <a:r>
                        <a:rPr lang="en-US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testing</a:t>
                      </a: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446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failure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suggest equivalence</a:t>
                      </a:r>
                    </a:p>
                  </a:txBody>
                  <a:tcPr marL="9071" marR="9071" marT="90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statistical </a:t>
                      </a:r>
                      <a:endParaRPr lang="en-US" sz="2400" b="0" i="1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equivalence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26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Significance </a:t>
                      </a:r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testing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failure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suggest a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difference</a:t>
                      </a:r>
                    </a:p>
                  </a:txBody>
                  <a:tcPr marL="9071" marR="9071" marT="9071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excess variability </a:t>
                      </a:r>
                      <a:endParaRPr lang="en-US" sz="2800" b="0" i="0" u="none" strike="noStrike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the </a:t>
                      </a:r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data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concordance</a:t>
                      </a:r>
                    </a:p>
                    <a:p>
                      <a:pPr algn="ctr" fontAlgn="b"/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46">
                <a:tc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significant difference</a:t>
                      </a:r>
                    </a:p>
                  </a:txBody>
                  <a:tcPr marL="9071" marR="9071" marT="9071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concordance</a:t>
                      </a:r>
                    </a:p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difference not of </a:t>
                      </a:r>
                      <a:endParaRPr lang="en-US" sz="2800" b="0" i="0" u="none" strike="noStrike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practical </a:t>
                      </a:r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importance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66"/>
                </a:solidFill>
              </a:rPr>
              <a:t>Summary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175365" y="1472845"/>
            <a:ext cx="1004900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dirty="0" smtClean="0"/>
              <a:t> Equivalence tests are the appropriate statistical tool to use to </a:t>
            </a:r>
          </a:p>
          <a:p>
            <a:pPr>
              <a:buClr>
                <a:srgbClr val="000066"/>
              </a:buClr>
            </a:pPr>
            <a:r>
              <a:rPr kumimoji="1" lang="en-US" dirty="0" smtClean="0"/>
              <a:t>   provide convincing evidence for conclusions of equivalence.</a:t>
            </a:r>
          </a:p>
          <a:p>
            <a:pPr>
              <a:buClr>
                <a:srgbClr val="000066"/>
              </a:buClr>
            </a:pPr>
            <a:endParaRPr kumimoji="1" lang="en-US" sz="1000" dirty="0" smtClean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dirty="0" smtClean="0"/>
              <a:t> Equivalence tests are </a:t>
            </a:r>
            <a:r>
              <a:rPr kumimoji="1" lang="en-US" u="sng" dirty="0" smtClean="0"/>
              <a:t>straightforward to use</a:t>
            </a:r>
            <a:r>
              <a:rPr kumimoji="1" lang="en-US" dirty="0" smtClean="0"/>
              <a:t> </a:t>
            </a:r>
          </a:p>
          <a:p>
            <a:pPr>
              <a:buClr>
                <a:srgbClr val="000066"/>
              </a:buClr>
            </a:pPr>
            <a:r>
              <a:rPr kumimoji="1" lang="en-US" dirty="0" smtClean="0"/>
              <a:t>   (via </a:t>
            </a:r>
            <a:r>
              <a:rPr kumimoji="1" lang="en-US" i="1" dirty="0" smtClean="0"/>
              <a:t>confidence intervals</a:t>
            </a:r>
            <a:r>
              <a:rPr kumimoji="1" lang="en-US" dirty="0" smtClean="0"/>
              <a:t>).</a:t>
            </a:r>
          </a:p>
          <a:p>
            <a:pPr>
              <a:buClr>
                <a:srgbClr val="000066"/>
              </a:buClr>
            </a:pPr>
            <a:endParaRPr kumimoji="1" lang="en-US" sz="1000" dirty="0" smtClean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dirty="0" smtClean="0"/>
              <a:t> There are many applications of interest to microbiologists:</a:t>
            </a:r>
          </a:p>
          <a:p>
            <a:pPr lvl="1">
              <a:buClr>
                <a:srgbClr val="000066"/>
              </a:buClr>
              <a:buFont typeface="Wingdings" pitchFamily="2" charset="2"/>
              <a:buChar char="q"/>
            </a:pPr>
            <a:r>
              <a:rPr kumimoji="1" lang="en-US" dirty="0" smtClean="0"/>
              <a:t> FDA submissions claiming equivalence between drugs or </a:t>
            </a:r>
          </a:p>
          <a:p>
            <a:pPr lvl="1">
              <a:buClr>
                <a:srgbClr val="000066"/>
              </a:buClr>
            </a:pPr>
            <a:r>
              <a:rPr kumimoji="1" lang="en-US" dirty="0" smtClean="0"/>
              <a:t>    medical devices</a:t>
            </a:r>
          </a:p>
          <a:p>
            <a:pPr lvl="1">
              <a:buClr>
                <a:srgbClr val="000066"/>
              </a:buClr>
              <a:buFont typeface="Wingdings" pitchFamily="2" charset="2"/>
              <a:buChar char="q"/>
            </a:pPr>
            <a:r>
              <a:rPr kumimoji="1" lang="en-US" dirty="0" smtClean="0"/>
              <a:t> Verification of equivalent </a:t>
            </a:r>
            <a:r>
              <a:rPr kumimoji="1" lang="en-US" dirty="0" err="1" smtClean="0"/>
              <a:t>inocula</a:t>
            </a:r>
            <a:r>
              <a:rPr kumimoji="1" lang="en-US" dirty="0" smtClean="0"/>
              <a:t> among different </a:t>
            </a:r>
          </a:p>
          <a:p>
            <a:pPr lvl="1">
              <a:buClr>
                <a:srgbClr val="000066"/>
              </a:buClr>
            </a:pPr>
            <a:r>
              <a:rPr kumimoji="1" lang="en-US" dirty="0" smtClean="0"/>
              <a:t>    experiments and methods or treatments</a:t>
            </a:r>
          </a:p>
          <a:p>
            <a:pPr lvl="1">
              <a:buClr>
                <a:srgbClr val="000066"/>
              </a:buClr>
              <a:buFont typeface="Wingdings" pitchFamily="2" charset="2"/>
              <a:buChar char="q"/>
            </a:pPr>
            <a:r>
              <a:rPr kumimoji="1" lang="en-US" dirty="0" smtClean="0"/>
              <a:t> </a:t>
            </a:r>
            <a:r>
              <a:rPr lang="en-US" dirty="0" smtClean="0"/>
              <a:t>N</a:t>
            </a:r>
            <a:r>
              <a:rPr kumimoji="1" lang="en-US" dirty="0" smtClean="0"/>
              <a:t>eutralization tests</a:t>
            </a:r>
            <a:endParaRPr kumimoji="1" lang="en-US" dirty="0"/>
          </a:p>
        </p:txBody>
      </p:sp>
      <p:sp>
        <p:nvSpPr>
          <p:cNvPr id="3994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Reference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175365" y="1101789"/>
            <a:ext cx="100490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</a:pPr>
            <a:endParaRPr kumimoji="1" lang="en-US" dirty="0"/>
          </a:p>
        </p:txBody>
      </p:sp>
      <p:sp>
        <p:nvSpPr>
          <p:cNvPr id="39941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574" y="1524000"/>
            <a:ext cx="93030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to:</a:t>
            </a:r>
          </a:p>
          <a:p>
            <a:pPr marL="225425"/>
            <a:r>
              <a:rPr lang="en-US" dirty="0" smtClean="0"/>
              <a:t>Richter, S.J., and Richter, C. (2002) A method for determining equivalence in industrial applications. </a:t>
            </a:r>
            <a:r>
              <a:rPr lang="en-US" i="1" dirty="0" smtClean="0"/>
              <a:t>Quality Engineering </a:t>
            </a:r>
            <a:r>
              <a:rPr lang="en-US" b="1" dirty="0" smtClean="0"/>
              <a:t>14</a:t>
            </a:r>
            <a:r>
              <a:rPr lang="en-US" dirty="0" smtClean="0"/>
              <a:t>, 375–380.</a:t>
            </a:r>
          </a:p>
          <a:p>
            <a:endParaRPr lang="en-US" dirty="0" smtClean="0"/>
          </a:p>
          <a:p>
            <a:r>
              <a:rPr lang="en-US" dirty="0" smtClean="0"/>
              <a:t>Application to a microbiological data:</a:t>
            </a:r>
          </a:p>
          <a:p>
            <a:pPr marL="225425"/>
            <a:r>
              <a:rPr lang="en-US" dirty="0" err="1" smtClean="0"/>
              <a:t>Tomasino</a:t>
            </a:r>
            <a:r>
              <a:rPr lang="en-US" dirty="0" smtClean="0"/>
              <a:t>, S.F., &amp; Hamilton, M.A. (2006) Modification to the AOAC </a:t>
            </a:r>
            <a:r>
              <a:rPr lang="en-US" dirty="0" err="1" smtClean="0"/>
              <a:t>Sporicidal</a:t>
            </a:r>
            <a:r>
              <a:rPr lang="en-US" dirty="0" smtClean="0"/>
              <a:t> Activity of Disinfectants Test (Method 966.04): Collaborative Study. </a:t>
            </a:r>
            <a:r>
              <a:rPr lang="en-US" i="1" dirty="0" smtClean="0"/>
              <a:t>JAOAC Int.</a:t>
            </a:r>
            <a:r>
              <a:rPr lang="en-US" dirty="0" smtClean="0"/>
              <a:t> </a:t>
            </a:r>
            <a:r>
              <a:rPr lang="en-US" b="1" dirty="0" smtClean="0"/>
              <a:t>89</a:t>
            </a:r>
            <a:r>
              <a:rPr lang="en-US" dirty="0" smtClean="0"/>
              <a:t>, 1373–1397.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solidFill>
            <a:srgbClr val="FFF3D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-57150"/>
            <a:ext cx="10287000" cy="6364288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988" name="Picture 4" descr="Graphi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9563" y="414338"/>
            <a:ext cx="9551987" cy="685800"/>
            <a:chOff x="173" y="261"/>
            <a:chExt cx="5349" cy="432"/>
          </a:xfrm>
        </p:grpSpPr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173" y="261"/>
              <a:ext cx="5349" cy="432"/>
            </a:xfrm>
            <a:prstGeom prst="rect">
              <a:avLst/>
            </a:prstGeom>
            <a:solidFill>
              <a:srgbClr val="FFFFCC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288" y="307"/>
              <a:ext cx="5063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3366"/>
                  </a:solidFill>
                </a:rPr>
                <a:t>equivalence testing</a:t>
              </a:r>
              <a:endParaRPr lang="en-US" sz="3200" b="1" dirty="0">
                <a:solidFill>
                  <a:srgbClr val="003366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Outline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41658" y="1646169"/>
            <a:ext cx="9584221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/>
              <a:t> </a:t>
            </a:r>
            <a:r>
              <a:rPr kumimoji="1" lang="en-US" sz="2800" dirty="0" smtClean="0"/>
              <a:t>What is an equivalence test?</a:t>
            </a:r>
          </a:p>
          <a:p>
            <a:pPr>
              <a:buClr>
                <a:srgbClr val="000066"/>
              </a:buClr>
            </a:pPr>
            <a:endParaRPr kumimoji="1" lang="en-US" sz="1600" dirty="0" smtClean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/>
              <a:t> Equivalence vs. significance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endParaRPr kumimoji="1" lang="en-US" sz="1600" dirty="0" smtClean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/>
              <a:t> How to perform an equivalence test?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endParaRPr kumimoji="1" lang="en-US" sz="1600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/>
              <a:t> Example: Neutralization tests</a:t>
            </a:r>
          </a:p>
          <a:p>
            <a:pPr>
              <a:buClr>
                <a:srgbClr val="000066"/>
              </a:buClr>
            </a:pPr>
            <a:endParaRPr kumimoji="1" lang="en-US" sz="1600" dirty="0" smtClean="0"/>
          </a:p>
        </p:txBody>
      </p:sp>
      <p:sp>
        <p:nvSpPr>
          <p:cNvPr id="16389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5082" y="4215564"/>
            <a:ext cx="9932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lvl="1" indent="-396875">
              <a:defRPr/>
            </a:pPr>
            <a:r>
              <a:rPr kumimoji="1" lang="en-US" dirty="0" smtClean="0"/>
              <a:t>This is very different than the question answered by traditional </a:t>
            </a:r>
            <a:r>
              <a:rPr kumimoji="1" lang="en-US" u="sng" dirty="0" smtClean="0"/>
              <a:t>significance tests</a:t>
            </a:r>
            <a:r>
              <a:rPr kumimoji="1" lang="en-US" dirty="0" smtClean="0"/>
              <a:t>:</a:t>
            </a:r>
          </a:p>
          <a:p>
            <a:pPr marL="569913" lvl="1" indent="-396875">
              <a:defRPr/>
            </a:pPr>
            <a:endParaRPr kumimoji="1" lang="en-US" sz="1000" u="sng" dirty="0" smtClean="0"/>
          </a:p>
          <a:p>
            <a:pPr marL="569913" lvl="1" indent="-396875" algn="ctr">
              <a:defRPr/>
            </a:pPr>
            <a:r>
              <a:rPr kumimoji="1" lang="en-US" sz="3200" dirty="0" smtClean="0"/>
              <a:t>“Is there </a:t>
            </a:r>
            <a:r>
              <a:rPr kumimoji="1" lang="en-US" sz="3200" dirty="0" smtClean="0">
                <a:solidFill>
                  <a:srgbClr val="FF0000"/>
                </a:solidFill>
              </a:rPr>
              <a:t>a difference</a:t>
            </a:r>
            <a:r>
              <a:rPr kumimoji="1" lang="en-US" sz="3200" dirty="0" smtClean="0"/>
              <a:t> in treatments?”</a:t>
            </a:r>
            <a:endParaRPr lang="en-US" sz="3200" dirty="0"/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9307" y="1395408"/>
            <a:ext cx="95605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lvl="1" indent="-396875">
              <a:defRPr/>
            </a:pPr>
            <a:r>
              <a:rPr kumimoji="1" lang="en-US" dirty="0" smtClean="0"/>
              <a:t>When comparing two methods, treatments, </a:t>
            </a:r>
            <a:r>
              <a:rPr kumimoji="1" lang="en-US" dirty="0" err="1" smtClean="0"/>
              <a:t>inocula</a:t>
            </a:r>
            <a:r>
              <a:rPr kumimoji="1" lang="en-US" dirty="0" smtClean="0"/>
              <a:t>, medical devices, etc:</a:t>
            </a:r>
          </a:p>
          <a:p>
            <a:pPr marL="569913" lvl="1" indent="-396875">
              <a:defRPr/>
            </a:pPr>
            <a:endParaRPr kumimoji="1" lang="en-US" u="sng" dirty="0" smtClean="0"/>
          </a:p>
          <a:p>
            <a:pPr marL="569913" lvl="1" indent="-396875">
              <a:defRPr/>
            </a:pPr>
            <a:r>
              <a:rPr kumimoji="1" lang="en-US" dirty="0" smtClean="0"/>
              <a:t>An </a:t>
            </a:r>
            <a:r>
              <a:rPr kumimoji="1" lang="en-US" u="sng" dirty="0" smtClean="0"/>
              <a:t>equivalence test</a:t>
            </a:r>
            <a:r>
              <a:rPr kumimoji="1" lang="en-US" dirty="0" smtClean="0"/>
              <a:t> is a statistical method used to seek an answer to the question:</a:t>
            </a:r>
          </a:p>
          <a:p>
            <a:pPr marL="569913" lvl="1" indent="-396875">
              <a:defRPr/>
            </a:pPr>
            <a:endParaRPr kumimoji="1" lang="en-US" sz="1000" dirty="0" smtClean="0"/>
          </a:p>
          <a:p>
            <a:pPr marL="569913" lvl="1" indent="-396875">
              <a:defRPr/>
            </a:pPr>
            <a:r>
              <a:rPr kumimoji="1" lang="en-US" dirty="0" smtClean="0"/>
              <a:t>	     </a:t>
            </a:r>
            <a:r>
              <a:rPr kumimoji="1" lang="en-US" sz="3200" dirty="0" smtClean="0"/>
              <a:t>“Are the treatments </a:t>
            </a:r>
            <a:r>
              <a:rPr kumimoji="1" lang="en-US" sz="3200" dirty="0" smtClean="0">
                <a:solidFill>
                  <a:srgbClr val="00B050"/>
                </a:solidFill>
              </a:rPr>
              <a:t>the same</a:t>
            </a:r>
            <a:r>
              <a:rPr kumimoji="1" lang="en-US" sz="3200" dirty="0" smtClean="0"/>
              <a:t>?”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What is an equivalence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6" y="1183848"/>
            <a:ext cx="9862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To test whether two treatments are different: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How to perform a significance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9024" y="1868570"/>
            <a:ext cx="829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1. Collect data.</a:t>
            </a:r>
          </a:p>
        </p:txBody>
      </p:sp>
      <p:pic>
        <p:nvPicPr>
          <p:cNvPr id="12" name="Picture 4" descr="Reactor1"/>
          <p:cNvPicPr>
            <a:picLocks noChangeAspect="1" noChangeArrowheads="1"/>
          </p:cNvPicPr>
          <p:nvPr/>
        </p:nvPicPr>
        <p:blipFill>
          <a:blip r:embed="rId3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181489" y="2517921"/>
            <a:ext cx="4671465" cy="326002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Right Arrow 12"/>
          <p:cNvSpPr/>
          <p:nvPr/>
        </p:nvSpPr>
        <p:spPr>
          <a:xfrm>
            <a:off x="5181601" y="3962395"/>
            <a:ext cx="1311965" cy="4505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695663" y="2454343"/>
          <a:ext cx="3379305" cy="3762375"/>
        </p:xfrm>
        <a:graphic>
          <a:graphicData uri="http://schemas.openxmlformats.org/drawingml/2006/table">
            <a:tbl>
              <a:tblPr/>
              <a:tblGrid>
                <a:gridCol w="1126435"/>
                <a:gridCol w="1126435"/>
                <a:gridCol w="1126435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rowSpan="5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4.26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616149" y="2385392"/>
            <a:ext cx="3498573" cy="3922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6616149" y="4518991"/>
            <a:ext cx="352507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02897" y="2802857"/>
            <a:ext cx="3518454" cy="660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9357" y="2560361"/>
          <a:ext cx="3379305" cy="3762375"/>
        </p:xfrm>
        <a:graphic>
          <a:graphicData uri="http://schemas.openxmlformats.org/drawingml/2006/table">
            <a:tbl>
              <a:tblPr/>
              <a:tblGrid>
                <a:gridCol w="1126435"/>
                <a:gridCol w="1126435"/>
                <a:gridCol w="1126435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rowSpan="5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4.26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8000" y="3806687"/>
          <a:ext cx="119417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p-value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0.442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9026" y="1183848"/>
            <a:ext cx="9862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To test whether two treatments are different:</a:t>
            </a:r>
          </a:p>
          <a:p>
            <a:pPr marL="914400" lvl="1" indent="-457200">
              <a:defRPr/>
            </a:pPr>
            <a:endParaRPr lang="en-US" dirty="0" smtClean="0"/>
          </a:p>
          <a:p>
            <a:pPr marL="914400" lvl="1" indent="-457200">
              <a:buAutoNum type="arabicPeriod" startAt="2"/>
              <a:defRPr/>
            </a:pPr>
            <a:r>
              <a:rPr lang="en-US" dirty="0" smtClean="0"/>
              <a:t>Calculate a </a:t>
            </a:r>
            <a:r>
              <a:rPr lang="en-US" u="sng" dirty="0" smtClean="0"/>
              <a:t>p-value</a:t>
            </a:r>
            <a:r>
              <a:rPr lang="en-US" dirty="0" smtClean="0"/>
              <a:t> for the difference in means.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How to perform a significance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9843" y="2491410"/>
            <a:ext cx="3498573" cy="3922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11753" y="3896140"/>
            <a:ext cx="1311965" cy="4505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45356" y="3617842"/>
            <a:ext cx="1391479" cy="109993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69843" y="4625009"/>
            <a:ext cx="352507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6591" y="2908875"/>
            <a:ext cx="3518454" cy="660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11757" y="3180522"/>
            <a:ext cx="125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t-test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1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6" y="1183848"/>
            <a:ext cx="9862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To test whether two treatments are different: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How to perform a significance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9024" y="1948082"/>
            <a:ext cx="9793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3. If p-value &lt;0.05, then conclude:</a:t>
            </a:r>
          </a:p>
          <a:p>
            <a:pPr marL="914400" lvl="1" indent="-457200">
              <a:defRPr/>
            </a:pPr>
            <a:endParaRPr lang="en-US" dirty="0" smtClean="0"/>
          </a:p>
          <a:p>
            <a:pPr marL="914400" lvl="1" indent="-457200">
              <a:defRPr/>
            </a:pPr>
            <a:r>
              <a:rPr lang="en-US" dirty="0" smtClean="0"/>
              <a:t>      “The evidence </a:t>
            </a:r>
            <a:r>
              <a:rPr lang="en-US" u="sng" dirty="0" smtClean="0"/>
              <a:t>suggests</a:t>
            </a:r>
            <a:r>
              <a:rPr lang="en-US" dirty="0" smtClean="0"/>
              <a:t> that there is a</a:t>
            </a:r>
          </a:p>
          <a:p>
            <a:pPr marL="914400" lvl="1" indent="-457200">
              <a:defRPr/>
            </a:pPr>
            <a:r>
              <a:rPr lang="en-US" dirty="0" smtClean="0"/>
              <a:t>difference on the average between the two treatments”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41983" y="1828803"/>
            <a:ext cx="728870" cy="7156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71461" y="3703985"/>
            <a:ext cx="801755" cy="7156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3825" y="3882887"/>
            <a:ext cx="9554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OR: if p-value &gt; 0.05 (in this case, p-value = 0.442), then conclude:</a:t>
            </a:r>
          </a:p>
          <a:p>
            <a:pPr marL="914400" lvl="1" indent="-457200">
              <a:defRPr/>
            </a:pPr>
            <a:endParaRPr lang="en-US" dirty="0" smtClean="0"/>
          </a:p>
          <a:p>
            <a:pPr marL="914400" lvl="1" indent="-457200">
              <a:defRPr/>
            </a:pPr>
            <a:r>
              <a:rPr lang="en-US" dirty="0" smtClean="0"/>
              <a:t>“The evidence </a:t>
            </a:r>
            <a:r>
              <a:rPr lang="en-US" u="sng" dirty="0" smtClean="0"/>
              <a:t>fails to suggest</a:t>
            </a:r>
            <a:r>
              <a:rPr lang="en-US" dirty="0" smtClean="0"/>
              <a:t> that there is </a:t>
            </a:r>
          </a:p>
          <a:p>
            <a:pPr marL="914400" lvl="1" indent="-457200">
              <a:defRPr/>
            </a:pPr>
            <a:r>
              <a:rPr lang="en-US" dirty="0" smtClean="0"/>
              <a:t>a difference on the average between the two treatments”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6" y="1183848"/>
            <a:ext cx="98629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To test whether two treatments are equivalent:</a:t>
            </a:r>
          </a:p>
          <a:p>
            <a:pPr marL="914400" lvl="1" indent="-457200">
              <a:defRPr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The researcher specifies an </a:t>
            </a:r>
            <a:r>
              <a:rPr lang="en-US" i="1" dirty="0" smtClean="0">
                <a:solidFill>
                  <a:srgbClr val="00B050"/>
                </a:solidFill>
              </a:rPr>
              <a:t>equivalence level </a:t>
            </a:r>
            <a:r>
              <a:rPr kumimoji="1" lang="en-US" dirty="0" smtClean="0">
                <a:solidFill>
                  <a:srgbClr val="00B050"/>
                </a:solidFill>
              </a:rPr>
              <a:t>∆</a:t>
            </a:r>
            <a:r>
              <a:rPr kumimoji="1" lang="en-US" dirty="0" smtClean="0"/>
              <a:t>, so that m</a:t>
            </a:r>
            <a:r>
              <a:rPr lang="en-US" dirty="0" smtClean="0"/>
              <a:t>ean differences of the two treatments less than </a:t>
            </a:r>
            <a:r>
              <a:rPr kumimoji="1" lang="en-US" dirty="0" smtClean="0">
                <a:solidFill>
                  <a:srgbClr val="00B050"/>
                </a:solidFill>
              </a:rPr>
              <a:t>∆</a:t>
            </a:r>
            <a:r>
              <a:rPr kumimoji="1" lang="en-US" dirty="0" smtClean="0"/>
              <a:t> </a:t>
            </a:r>
            <a:r>
              <a:rPr lang="en-US" dirty="0" smtClean="0"/>
              <a:t>are considered </a:t>
            </a:r>
            <a:r>
              <a:rPr lang="en-US" u="sng" dirty="0" smtClean="0">
                <a:solidFill>
                  <a:srgbClr val="00B050"/>
                </a:solidFill>
              </a:rPr>
              <a:t>negligible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rgbClr val="00B050"/>
                </a:solidFill>
              </a:rPr>
              <a:t>not of practical importance</a:t>
            </a:r>
            <a:r>
              <a:rPr lang="en-US" dirty="0" smtClean="0"/>
              <a:t>.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How to perform an equivalence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9357" y="3511826"/>
            <a:ext cx="944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example, when working with log(CFU), a researcher may consider any mean differences less than </a:t>
            </a:r>
            <a:r>
              <a:rPr kumimoji="1" lang="en-US" dirty="0" smtClean="0">
                <a:solidFill>
                  <a:srgbClr val="00B050"/>
                </a:solidFill>
              </a:rPr>
              <a:t>∆ = </a:t>
            </a:r>
            <a:r>
              <a:rPr lang="en-US" dirty="0" smtClean="0">
                <a:solidFill>
                  <a:srgbClr val="00B050"/>
                </a:solidFill>
              </a:rPr>
              <a:t>0.5 </a:t>
            </a:r>
            <a:r>
              <a:rPr lang="en-US" dirty="0" smtClean="0"/>
              <a:t>to be negligible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6" y="1183848"/>
            <a:ext cx="9862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To test whether two treatments are equivalent:</a:t>
            </a:r>
            <a:endParaRPr lang="en-US" dirty="0"/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77363" y="180975"/>
            <a:ext cx="749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937B89-35C3-4D7E-BA1E-B8B54E41F852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How to perform an equivalence test?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9024" y="1868570"/>
            <a:ext cx="829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defRPr/>
            </a:pPr>
            <a:r>
              <a:rPr lang="en-US" dirty="0" smtClean="0"/>
              <a:t>2. Collect data.</a:t>
            </a:r>
          </a:p>
        </p:txBody>
      </p:sp>
      <p:pic>
        <p:nvPicPr>
          <p:cNvPr id="8" name="Picture 4" descr="Reactor1"/>
          <p:cNvPicPr>
            <a:picLocks noChangeAspect="1" noChangeArrowheads="1"/>
          </p:cNvPicPr>
          <p:nvPr/>
        </p:nvPicPr>
        <p:blipFill>
          <a:blip r:embed="rId3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181489" y="2517921"/>
            <a:ext cx="4671465" cy="326002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5181601" y="3962395"/>
            <a:ext cx="1311965" cy="4505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95663" y="2454343"/>
          <a:ext cx="3379305" cy="3762375"/>
        </p:xfrm>
        <a:graphic>
          <a:graphicData uri="http://schemas.openxmlformats.org/drawingml/2006/table">
            <a:tbl>
              <a:tblPr/>
              <a:tblGrid>
                <a:gridCol w="1126435"/>
                <a:gridCol w="1126435"/>
                <a:gridCol w="1126435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rowSpan="5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4.26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16149" y="2385392"/>
            <a:ext cx="3498573" cy="3922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616149" y="4518991"/>
            <a:ext cx="352507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02897" y="2802857"/>
            <a:ext cx="3518454" cy="660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12241</TotalTime>
  <Words>1583</Words>
  <Application>Microsoft Office PowerPoint</Application>
  <PresentationFormat>35mm Slides</PresentationFormat>
  <Paragraphs>441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Montana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peg_d</dc:creator>
  <cp:lastModifiedBy>albert.parker</cp:lastModifiedBy>
  <cp:revision>579</cp:revision>
  <dcterms:created xsi:type="dcterms:W3CDTF">2005-11-03T16:15:54Z</dcterms:created>
  <dcterms:modified xsi:type="dcterms:W3CDTF">2011-07-05T23:23:43Z</dcterms:modified>
</cp:coreProperties>
</file>